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7" r:id="rId2"/>
    <p:sldId id="260" r:id="rId3"/>
    <p:sldId id="261" r:id="rId4"/>
    <p:sldId id="287" r:id="rId5"/>
    <p:sldId id="262" r:id="rId6"/>
    <p:sldId id="264" r:id="rId7"/>
    <p:sldId id="265" r:id="rId8"/>
    <p:sldId id="266" r:id="rId9"/>
    <p:sldId id="267" r:id="rId10"/>
    <p:sldId id="270" r:id="rId11"/>
    <p:sldId id="271" r:id="rId12"/>
    <p:sldId id="268" r:id="rId13"/>
    <p:sldId id="286" r:id="rId14"/>
    <p:sldId id="288" r:id="rId15"/>
    <p:sldId id="272" r:id="rId16"/>
    <p:sldId id="273" r:id="rId17"/>
    <p:sldId id="274" r:id="rId18"/>
    <p:sldId id="275" r:id="rId19"/>
    <p:sldId id="276" r:id="rId20"/>
    <p:sldId id="277" r:id="rId21"/>
    <p:sldId id="278" r:id="rId22"/>
    <p:sldId id="279" r:id="rId23"/>
    <p:sldId id="280" r:id="rId24"/>
    <p:sldId id="281" r:id="rId25"/>
    <p:sldId id="282" r:id="rId26"/>
    <p:sldId id="290" r:id="rId27"/>
    <p:sldId id="291" r:id="rId28"/>
    <p:sldId id="283" r:id="rId29"/>
    <p:sldId id="289" r:id="rId30"/>
    <p:sldId id="284" r:id="rId31"/>
    <p:sldId id="285"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75583" autoAdjust="0"/>
  </p:normalViewPr>
  <p:slideViewPr>
    <p:cSldViewPr snapToGrid="0">
      <p:cViewPr>
        <p:scale>
          <a:sx n="106" d="100"/>
          <a:sy n="106" d="100"/>
        </p:scale>
        <p:origin x="-762"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367" cy="464503"/>
          </a:xfrm>
          <a:prstGeom prst="rect">
            <a:avLst/>
          </a:prstGeom>
        </p:spPr>
        <p:txBody>
          <a:bodyPr vert="horz" lIns="91129" tIns="45565" rIns="91129" bIns="45565" rtlCol="0"/>
          <a:lstStyle>
            <a:lvl1pPr algn="l">
              <a:defRPr sz="1200"/>
            </a:lvl1pPr>
          </a:lstStyle>
          <a:p>
            <a:endParaRPr lang="en-US"/>
          </a:p>
        </p:txBody>
      </p:sp>
      <p:sp>
        <p:nvSpPr>
          <p:cNvPr id="3" name="Date Placeholder 2"/>
          <p:cNvSpPr>
            <a:spLocks noGrp="1"/>
          </p:cNvSpPr>
          <p:nvPr>
            <p:ph type="dt" sz="quarter" idx="1"/>
          </p:nvPr>
        </p:nvSpPr>
        <p:spPr>
          <a:xfrm>
            <a:off x="3971456" y="0"/>
            <a:ext cx="3037366" cy="464503"/>
          </a:xfrm>
          <a:prstGeom prst="rect">
            <a:avLst/>
          </a:prstGeom>
        </p:spPr>
        <p:txBody>
          <a:bodyPr vert="horz" lIns="91129" tIns="45565" rIns="91129" bIns="45565" rtlCol="0"/>
          <a:lstStyle>
            <a:lvl1pPr algn="r">
              <a:defRPr sz="1200"/>
            </a:lvl1pPr>
          </a:lstStyle>
          <a:p>
            <a:fld id="{035DCE3E-CC76-492B-AC8D-1D599417A1A4}" type="datetimeFigureOut">
              <a:rPr lang="en-US" smtClean="0"/>
              <a:pPr/>
              <a:t>12/18/2013</a:t>
            </a:fld>
            <a:endParaRPr lang="en-US"/>
          </a:p>
        </p:txBody>
      </p:sp>
      <p:sp>
        <p:nvSpPr>
          <p:cNvPr id="4" name="Footer Placeholder 3"/>
          <p:cNvSpPr>
            <a:spLocks noGrp="1"/>
          </p:cNvSpPr>
          <p:nvPr>
            <p:ph type="ftr" sz="quarter" idx="2"/>
          </p:nvPr>
        </p:nvSpPr>
        <p:spPr>
          <a:xfrm>
            <a:off x="0" y="8830312"/>
            <a:ext cx="3037367" cy="464503"/>
          </a:xfrm>
          <a:prstGeom prst="rect">
            <a:avLst/>
          </a:prstGeom>
        </p:spPr>
        <p:txBody>
          <a:bodyPr vert="horz" lIns="91129" tIns="45565" rIns="91129" bIns="45565" rtlCol="0" anchor="b"/>
          <a:lstStyle>
            <a:lvl1pPr algn="l">
              <a:defRPr sz="1200"/>
            </a:lvl1pPr>
          </a:lstStyle>
          <a:p>
            <a:endParaRPr lang="en-US"/>
          </a:p>
        </p:txBody>
      </p:sp>
      <p:sp>
        <p:nvSpPr>
          <p:cNvPr id="5" name="Slide Number Placeholder 4"/>
          <p:cNvSpPr>
            <a:spLocks noGrp="1"/>
          </p:cNvSpPr>
          <p:nvPr>
            <p:ph type="sldNum" sz="quarter" idx="3"/>
          </p:nvPr>
        </p:nvSpPr>
        <p:spPr>
          <a:xfrm>
            <a:off x="3971456" y="8830312"/>
            <a:ext cx="3037366" cy="464503"/>
          </a:xfrm>
          <a:prstGeom prst="rect">
            <a:avLst/>
          </a:prstGeom>
        </p:spPr>
        <p:txBody>
          <a:bodyPr vert="horz" lIns="91129" tIns="45565" rIns="91129" bIns="45565" rtlCol="0" anchor="b"/>
          <a:lstStyle>
            <a:lvl1pPr algn="r">
              <a:defRPr sz="1200"/>
            </a:lvl1pPr>
          </a:lstStyle>
          <a:p>
            <a:fld id="{BD1B3E6A-A6A3-4932-8F7F-7A9082690F84}" type="slidenum">
              <a:rPr lang="en-US" smtClean="0"/>
              <a:pPr/>
              <a:t>‹#›</a:t>
            </a:fld>
            <a:endParaRPr lang="en-US"/>
          </a:p>
        </p:txBody>
      </p:sp>
    </p:spTree>
    <p:extLst>
      <p:ext uri="{BB962C8B-B14F-4D97-AF65-F5344CB8AC3E}">
        <p14:creationId xmlns:p14="http://schemas.microsoft.com/office/powerpoint/2010/main" val="4178562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3179" tIns="46590" rIns="93179" bIns="46590" rtlCol="0"/>
          <a:lstStyle>
            <a:lvl1pPr algn="r">
              <a:defRPr sz="1200"/>
            </a:lvl1pPr>
          </a:lstStyle>
          <a:p>
            <a:fld id="{0632EB04-49A2-49E2-8B3B-6A34C53B646E}" type="datetimeFigureOut">
              <a:rPr lang="en-US" smtClean="0"/>
              <a:pPr/>
              <a:t>12/18/2013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9" tIns="46590" rIns="93179" bIns="46590"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9" tIns="46590" rIns="93179" bIns="4659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3179" tIns="46590" rIns="93179" bIns="4659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79" tIns="46590" rIns="93179" bIns="46590" rtlCol="0" anchor="b"/>
          <a:lstStyle>
            <a:lvl1pPr algn="r">
              <a:defRPr sz="1200"/>
            </a:lvl1pPr>
          </a:lstStyle>
          <a:p>
            <a:fld id="{61D936B4-0C50-4C32-89FD-6F358975AF03}" type="slidenum">
              <a:rPr lang="en-US" smtClean="0"/>
              <a:pPr/>
              <a:t>‹#›</a:t>
            </a:fld>
            <a:endParaRPr lang="en-US"/>
          </a:p>
        </p:txBody>
      </p:sp>
    </p:spTree>
    <p:extLst>
      <p:ext uri="{BB962C8B-B14F-4D97-AF65-F5344CB8AC3E}">
        <p14:creationId xmlns:p14="http://schemas.microsoft.com/office/powerpoint/2010/main" val="331574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300">
                <a:solidFill>
                  <a:schemeClr val="tx1"/>
                </a:solidFill>
                <a:latin typeface="Times New Roman" panose="02020603050405020304" pitchFamily="18" charset="0"/>
              </a:defRPr>
            </a:lvl1pPr>
            <a:lvl2pPr marL="757083" indent="-291186">
              <a:defRPr sz="3300">
                <a:solidFill>
                  <a:schemeClr val="tx1"/>
                </a:solidFill>
                <a:latin typeface="Times New Roman" panose="02020603050405020304" pitchFamily="18" charset="0"/>
              </a:defRPr>
            </a:lvl2pPr>
            <a:lvl3pPr marL="1164744" indent="-232949">
              <a:defRPr sz="3300">
                <a:solidFill>
                  <a:schemeClr val="tx1"/>
                </a:solidFill>
                <a:latin typeface="Times New Roman" panose="02020603050405020304" pitchFamily="18" charset="0"/>
              </a:defRPr>
            </a:lvl3pPr>
            <a:lvl4pPr marL="1630642" indent="-232949">
              <a:defRPr sz="3300">
                <a:solidFill>
                  <a:schemeClr val="tx1"/>
                </a:solidFill>
                <a:latin typeface="Times New Roman" panose="02020603050405020304" pitchFamily="18" charset="0"/>
              </a:defRPr>
            </a:lvl4pPr>
            <a:lvl5pPr marL="2096539" indent="-232949">
              <a:defRPr sz="3300">
                <a:solidFill>
                  <a:schemeClr val="tx1"/>
                </a:solidFill>
                <a:latin typeface="Times New Roman" panose="02020603050405020304" pitchFamily="18" charset="0"/>
              </a:defRPr>
            </a:lvl5pPr>
            <a:lvl6pPr marL="2562437" indent="-232949" eaLnBrk="0" fontAlgn="base" hangingPunct="0">
              <a:spcBef>
                <a:spcPct val="0"/>
              </a:spcBef>
              <a:spcAft>
                <a:spcPct val="0"/>
              </a:spcAft>
              <a:defRPr sz="3300">
                <a:solidFill>
                  <a:schemeClr val="tx1"/>
                </a:solidFill>
                <a:latin typeface="Times New Roman" panose="02020603050405020304" pitchFamily="18" charset="0"/>
              </a:defRPr>
            </a:lvl6pPr>
            <a:lvl7pPr marL="3028335" indent="-232949" eaLnBrk="0" fontAlgn="base" hangingPunct="0">
              <a:spcBef>
                <a:spcPct val="0"/>
              </a:spcBef>
              <a:spcAft>
                <a:spcPct val="0"/>
              </a:spcAft>
              <a:defRPr sz="3300">
                <a:solidFill>
                  <a:schemeClr val="tx1"/>
                </a:solidFill>
                <a:latin typeface="Times New Roman" panose="02020603050405020304" pitchFamily="18" charset="0"/>
              </a:defRPr>
            </a:lvl7pPr>
            <a:lvl8pPr marL="3494232" indent="-232949" eaLnBrk="0" fontAlgn="base" hangingPunct="0">
              <a:spcBef>
                <a:spcPct val="0"/>
              </a:spcBef>
              <a:spcAft>
                <a:spcPct val="0"/>
              </a:spcAft>
              <a:defRPr sz="3300">
                <a:solidFill>
                  <a:schemeClr val="tx1"/>
                </a:solidFill>
                <a:latin typeface="Times New Roman" panose="02020603050405020304" pitchFamily="18" charset="0"/>
              </a:defRPr>
            </a:lvl8pPr>
            <a:lvl9pPr marL="3960130" indent="-232949" eaLnBrk="0" fontAlgn="base" hangingPunct="0">
              <a:spcBef>
                <a:spcPct val="0"/>
              </a:spcBef>
              <a:spcAft>
                <a:spcPct val="0"/>
              </a:spcAft>
              <a:defRPr sz="3300">
                <a:solidFill>
                  <a:schemeClr val="tx1"/>
                </a:solidFill>
                <a:latin typeface="Times New Roman" panose="02020603050405020304" pitchFamily="18" charset="0"/>
              </a:defRPr>
            </a:lvl9pPr>
          </a:lstStyle>
          <a:p>
            <a:fld id="{8C82C763-84F6-4A89-AF97-F46171196C5E}" type="slidenum">
              <a:rPr lang="en-US" sz="1200"/>
              <a:pPr/>
              <a:t>1</a:t>
            </a:fld>
            <a:endParaRPr lang="en-US" sz="1200" dirty="0"/>
          </a:p>
        </p:txBody>
      </p:sp>
    </p:spTree>
    <p:extLst>
      <p:ext uri="{BB962C8B-B14F-4D97-AF65-F5344CB8AC3E}">
        <p14:creationId xmlns:p14="http://schemas.microsoft.com/office/powerpoint/2010/main" val="1441357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936B4-0C50-4C32-89FD-6F358975AF03}" type="slidenum">
              <a:rPr lang="en-US" smtClean="0"/>
              <a:pPr/>
              <a:t>14</a:t>
            </a:fld>
            <a:endParaRPr lang="en-US"/>
          </a:p>
        </p:txBody>
      </p:sp>
    </p:spTree>
    <p:extLst>
      <p:ext uri="{BB962C8B-B14F-4D97-AF65-F5344CB8AC3E}">
        <p14:creationId xmlns:p14="http://schemas.microsoft.com/office/powerpoint/2010/main" val="4075164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61D936B4-0C50-4C32-89FD-6F358975AF03}" type="slidenum">
              <a:rPr lang="en-US" smtClean="0"/>
              <a:pPr/>
              <a:t>15</a:t>
            </a:fld>
            <a:endParaRPr lang="en-US"/>
          </a:p>
        </p:txBody>
      </p:sp>
    </p:spTree>
    <p:extLst>
      <p:ext uri="{BB962C8B-B14F-4D97-AF65-F5344CB8AC3E}">
        <p14:creationId xmlns:p14="http://schemas.microsoft.com/office/powerpoint/2010/main" val="1459004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61D936B4-0C50-4C32-89FD-6F358975AF03}" type="slidenum">
              <a:rPr lang="en-US" smtClean="0"/>
              <a:pPr/>
              <a:t>16</a:t>
            </a:fld>
            <a:endParaRPr lang="en-US"/>
          </a:p>
        </p:txBody>
      </p:sp>
    </p:spTree>
    <p:extLst>
      <p:ext uri="{BB962C8B-B14F-4D97-AF65-F5344CB8AC3E}">
        <p14:creationId xmlns:p14="http://schemas.microsoft.com/office/powerpoint/2010/main" val="1663393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936B4-0C50-4C32-89FD-6F358975AF03}" type="slidenum">
              <a:rPr lang="en-US" smtClean="0"/>
              <a:pPr/>
              <a:t>17</a:t>
            </a:fld>
            <a:endParaRPr lang="en-US"/>
          </a:p>
        </p:txBody>
      </p:sp>
    </p:spTree>
    <p:extLst>
      <p:ext uri="{BB962C8B-B14F-4D97-AF65-F5344CB8AC3E}">
        <p14:creationId xmlns:p14="http://schemas.microsoft.com/office/powerpoint/2010/main" val="2979510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61D936B4-0C50-4C32-89FD-6F358975AF03}" type="slidenum">
              <a:rPr lang="en-US" smtClean="0"/>
              <a:pPr/>
              <a:t>18</a:t>
            </a:fld>
            <a:endParaRPr lang="en-US"/>
          </a:p>
        </p:txBody>
      </p:sp>
    </p:spTree>
    <p:extLst>
      <p:ext uri="{BB962C8B-B14F-4D97-AF65-F5344CB8AC3E}">
        <p14:creationId xmlns:p14="http://schemas.microsoft.com/office/powerpoint/2010/main" val="3926323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936B4-0C50-4C32-89FD-6F358975AF03}" type="slidenum">
              <a:rPr lang="en-US" smtClean="0"/>
              <a:pPr/>
              <a:t>22</a:t>
            </a:fld>
            <a:endParaRPr lang="en-US"/>
          </a:p>
        </p:txBody>
      </p:sp>
    </p:spTree>
    <p:extLst>
      <p:ext uri="{BB962C8B-B14F-4D97-AF65-F5344CB8AC3E}">
        <p14:creationId xmlns:p14="http://schemas.microsoft.com/office/powerpoint/2010/main" val="2943717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1D936B4-0C50-4C32-89FD-6F358975AF03}" type="slidenum">
              <a:rPr lang="en-US" smtClean="0"/>
              <a:pPr/>
              <a:t>23</a:t>
            </a:fld>
            <a:endParaRPr lang="en-US"/>
          </a:p>
        </p:txBody>
      </p:sp>
    </p:spTree>
    <p:extLst>
      <p:ext uri="{BB962C8B-B14F-4D97-AF65-F5344CB8AC3E}">
        <p14:creationId xmlns:p14="http://schemas.microsoft.com/office/powerpoint/2010/main" val="4015406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936B4-0C50-4C32-89FD-6F358975AF03}" type="slidenum">
              <a:rPr lang="en-US" smtClean="0"/>
              <a:pPr/>
              <a:t>28</a:t>
            </a:fld>
            <a:endParaRPr lang="en-US"/>
          </a:p>
        </p:txBody>
      </p:sp>
    </p:spTree>
    <p:extLst>
      <p:ext uri="{BB962C8B-B14F-4D97-AF65-F5344CB8AC3E}">
        <p14:creationId xmlns:p14="http://schemas.microsoft.com/office/powerpoint/2010/main" val="2722552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Current Boycott List</a:t>
            </a:r>
            <a:r>
              <a:rPr lang="en-US" u="sng" baseline="0" dirty="0" smtClean="0"/>
              <a:t> Countries:</a:t>
            </a:r>
          </a:p>
          <a:p>
            <a:r>
              <a:rPr lang="en-US" dirty="0" smtClean="0"/>
              <a:t>Kuwait,</a:t>
            </a:r>
            <a:r>
              <a:rPr lang="en-US" baseline="0" dirty="0" smtClean="0"/>
              <a:t> Lebanon, Libya, Qatar, Saudi Arabia, Syria, UAE, Yemen</a:t>
            </a:r>
            <a:endParaRPr lang="en-US" dirty="0" smtClean="0"/>
          </a:p>
        </p:txBody>
      </p:sp>
      <p:sp>
        <p:nvSpPr>
          <p:cNvPr id="4" name="Slide Number Placeholder 3"/>
          <p:cNvSpPr>
            <a:spLocks noGrp="1"/>
          </p:cNvSpPr>
          <p:nvPr>
            <p:ph type="sldNum" sz="quarter" idx="10"/>
          </p:nvPr>
        </p:nvSpPr>
        <p:spPr/>
        <p:txBody>
          <a:bodyPr/>
          <a:lstStyle/>
          <a:p>
            <a:fld id="{61D936B4-0C50-4C32-89FD-6F358975AF03}" type="slidenum">
              <a:rPr lang="en-US" smtClean="0"/>
              <a:pPr/>
              <a:t>29</a:t>
            </a:fld>
            <a:endParaRPr lang="en-US"/>
          </a:p>
        </p:txBody>
      </p:sp>
    </p:spTree>
    <p:extLst>
      <p:ext uri="{BB962C8B-B14F-4D97-AF65-F5344CB8AC3E}">
        <p14:creationId xmlns:p14="http://schemas.microsoft.com/office/powerpoint/2010/main" val="3822218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smtClean="0"/>
          </a:p>
        </p:txBody>
      </p:sp>
      <p:sp>
        <p:nvSpPr>
          <p:cNvPr id="4" name="Slide Number Placeholder 3"/>
          <p:cNvSpPr>
            <a:spLocks noGrp="1"/>
          </p:cNvSpPr>
          <p:nvPr>
            <p:ph type="sldNum" sz="quarter" idx="10"/>
          </p:nvPr>
        </p:nvSpPr>
        <p:spPr/>
        <p:txBody>
          <a:bodyPr/>
          <a:lstStyle/>
          <a:p>
            <a:fld id="{61D936B4-0C50-4C32-89FD-6F358975AF03}" type="slidenum">
              <a:rPr lang="en-US" smtClean="0"/>
              <a:pPr/>
              <a:t>30</a:t>
            </a:fld>
            <a:endParaRPr lang="en-US"/>
          </a:p>
        </p:txBody>
      </p:sp>
    </p:spTree>
    <p:extLst>
      <p:ext uri="{BB962C8B-B14F-4D97-AF65-F5344CB8AC3E}">
        <p14:creationId xmlns:p14="http://schemas.microsoft.com/office/powerpoint/2010/main" val="275515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936B4-0C50-4C32-89FD-6F358975AF03}" type="slidenum">
              <a:rPr lang="en-US" smtClean="0"/>
              <a:pPr/>
              <a:t>3</a:t>
            </a:fld>
            <a:endParaRPr lang="en-US"/>
          </a:p>
        </p:txBody>
      </p:sp>
    </p:spTree>
    <p:extLst>
      <p:ext uri="{BB962C8B-B14F-4D97-AF65-F5344CB8AC3E}">
        <p14:creationId xmlns:p14="http://schemas.microsoft.com/office/powerpoint/2010/main" val="614833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300">
                <a:solidFill>
                  <a:schemeClr val="tx1"/>
                </a:solidFill>
                <a:latin typeface="Times New Roman" panose="02020603050405020304" pitchFamily="18" charset="0"/>
              </a:defRPr>
            </a:lvl1pPr>
            <a:lvl2pPr marL="757083" indent="-291186">
              <a:defRPr sz="3300">
                <a:solidFill>
                  <a:schemeClr val="tx1"/>
                </a:solidFill>
                <a:latin typeface="Times New Roman" panose="02020603050405020304" pitchFamily="18" charset="0"/>
              </a:defRPr>
            </a:lvl2pPr>
            <a:lvl3pPr marL="1164744" indent="-232949">
              <a:defRPr sz="3300">
                <a:solidFill>
                  <a:schemeClr val="tx1"/>
                </a:solidFill>
                <a:latin typeface="Times New Roman" panose="02020603050405020304" pitchFamily="18" charset="0"/>
              </a:defRPr>
            </a:lvl3pPr>
            <a:lvl4pPr marL="1630642" indent="-232949">
              <a:defRPr sz="3300">
                <a:solidFill>
                  <a:schemeClr val="tx1"/>
                </a:solidFill>
                <a:latin typeface="Times New Roman" panose="02020603050405020304" pitchFamily="18" charset="0"/>
              </a:defRPr>
            </a:lvl4pPr>
            <a:lvl5pPr marL="2096539" indent="-232949">
              <a:defRPr sz="3300">
                <a:solidFill>
                  <a:schemeClr val="tx1"/>
                </a:solidFill>
                <a:latin typeface="Times New Roman" panose="02020603050405020304" pitchFamily="18" charset="0"/>
              </a:defRPr>
            </a:lvl5pPr>
            <a:lvl6pPr marL="2562437" indent="-232949" eaLnBrk="0" fontAlgn="base" hangingPunct="0">
              <a:spcBef>
                <a:spcPct val="0"/>
              </a:spcBef>
              <a:spcAft>
                <a:spcPct val="0"/>
              </a:spcAft>
              <a:defRPr sz="3300">
                <a:solidFill>
                  <a:schemeClr val="tx1"/>
                </a:solidFill>
                <a:latin typeface="Times New Roman" panose="02020603050405020304" pitchFamily="18" charset="0"/>
              </a:defRPr>
            </a:lvl6pPr>
            <a:lvl7pPr marL="3028335" indent="-232949" eaLnBrk="0" fontAlgn="base" hangingPunct="0">
              <a:spcBef>
                <a:spcPct val="0"/>
              </a:spcBef>
              <a:spcAft>
                <a:spcPct val="0"/>
              </a:spcAft>
              <a:defRPr sz="3300">
                <a:solidFill>
                  <a:schemeClr val="tx1"/>
                </a:solidFill>
                <a:latin typeface="Times New Roman" panose="02020603050405020304" pitchFamily="18" charset="0"/>
              </a:defRPr>
            </a:lvl7pPr>
            <a:lvl8pPr marL="3494232" indent="-232949" eaLnBrk="0" fontAlgn="base" hangingPunct="0">
              <a:spcBef>
                <a:spcPct val="0"/>
              </a:spcBef>
              <a:spcAft>
                <a:spcPct val="0"/>
              </a:spcAft>
              <a:defRPr sz="3300">
                <a:solidFill>
                  <a:schemeClr val="tx1"/>
                </a:solidFill>
                <a:latin typeface="Times New Roman" panose="02020603050405020304" pitchFamily="18" charset="0"/>
              </a:defRPr>
            </a:lvl8pPr>
            <a:lvl9pPr marL="3960130" indent="-232949" eaLnBrk="0" fontAlgn="base" hangingPunct="0">
              <a:spcBef>
                <a:spcPct val="0"/>
              </a:spcBef>
              <a:spcAft>
                <a:spcPct val="0"/>
              </a:spcAft>
              <a:defRPr sz="3300">
                <a:solidFill>
                  <a:schemeClr val="tx1"/>
                </a:solidFill>
                <a:latin typeface="Times New Roman" panose="02020603050405020304" pitchFamily="18" charset="0"/>
              </a:defRPr>
            </a:lvl9pPr>
          </a:lstStyle>
          <a:p>
            <a:fld id="{130A7201-9342-4718-903D-7A7BE21567E6}" type="slidenum">
              <a:rPr lang="en-US" sz="1200"/>
              <a:pPr/>
              <a:t>31</a:t>
            </a:fld>
            <a:endParaRPr lang="en-US" sz="1200"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896195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61D936B4-0C50-4C32-89FD-6F358975AF03}" type="slidenum">
              <a:rPr lang="en-US" smtClean="0"/>
              <a:pPr/>
              <a:t>5</a:t>
            </a:fld>
            <a:endParaRPr lang="en-US"/>
          </a:p>
        </p:txBody>
      </p:sp>
    </p:spTree>
    <p:extLst>
      <p:ext uri="{BB962C8B-B14F-4D97-AF65-F5344CB8AC3E}">
        <p14:creationId xmlns:p14="http://schemas.microsoft.com/office/powerpoint/2010/main" val="188968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p:txBody>
      </p:sp>
      <p:sp>
        <p:nvSpPr>
          <p:cNvPr id="4" name="Slide Number Placeholder 3"/>
          <p:cNvSpPr>
            <a:spLocks noGrp="1"/>
          </p:cNvSpPr>
          <p:nvPr>
            <p:ph type="sldNum" sz="quarter" idx="10"/>
          </p:nvPr>
        </p:nvSpPr>
        <p:spPr/>
        <p:txBody>
          <a:bodyPr/>
          <a:lstStyle/>
          <a:p>
            <a:fld id="{61D936B4-0C50-4C32-89FD-6F358975AF03}" type="slidenum">
              <a:rPr lang="en-US" smtClean="0"/>
              <a:pPr/>
              <a:t>6</a:t>
            </a:fld>
            <a:endParaRPr lang="en-US"/>
          </a:p>
        </p:txBody>
      </p:sp>
    </p:spTree>
    <p:extLst>
      <p:ext uri="{BB962C8B-B14F-4D97-AF65-F5344CB8AC3E}">
        <p14:creationId xmlns:p14="http://schemas.microsoft.com/office/powerpoint/2010/main" val="264055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936B4-0C50-4C32-89FD-6F358975AF03}" type="slidenum">
              <a:rPr lang="en-US" smtClean="0"/>
              <a:pPr/>
              <a:t>7</a:t>
            </a:fld>
            <a:endParaRPr lang="en-US"/>
          </a:p>
        </p:txBody>
      </p:sp>
    </p:spTree>
    <p:extLst>
      <p:ext uri="{BB962C8B-B14F-4D97-AF65-F5344CB8AC3E}">
        <p14:creationId xmlns:p14="http://schemas.microsoft.com/office/powerpoint/2010/main" val="275321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936B4-0C50-4C32-89FD-6F358975AF03}" type="slidenum">
              <a:rPr lang="en-US" smtClean="0"/>
              <a:pPr/>
              <a:t>8</a:t>
            </a:fld>
            <a:endParaRPr lang="en-US"/>
          </a:p>
        </p:txBody>
      </p:sp>
    </p:spTree>
    <p:extLst>
      <p:ext uri="{BB962C8B-B14F-4D97-AF65-F5344CB8AC3E}">
        <p14:creationId xmlns:p14="http://schemas.microsoft.com/office/powerpoint/2010/main" val="3630256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1D936B4-0C50-4C32-89FD-6F358975AF03}" type="slidenum">
              <a:rPr lang="en-US" smtClean="0"/>
              <a:pPr/>
              <a:t>9</a:t>
            </a:fld>
            <a:endParaRPr lang="en-US"/>
          </a:p>
        </p:txBody>
      </p:sp>
    </p:spTree>
    <p:extLst>
      <p:ext uri="{BB962C8B-B14F-4D97-AF65-F5344CB8AC3E}">
        <p14:creationId xmlns:p14="http://schemas.microsoft.com/office/powerpoint/2010/main" val="256568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936B4-0C50-4C32-89FD-6F358975AF03}" type="slidenum">
              <a:rPr lang="en-US" smtClean="0"/>
              <a:pPr/>
              <a:t>10</a:t>
            </a:fld>
            <a:endParaRPr lang="en-US"/>
          </a:p>
        </p:txBody>
      </p:sp>
    </p:spTree>
    <p:extLst>
      <p:ext uri="{BB962C8B-B14F-4D97-AF65-F5344CB8AC3E}">
        <p14:creationId xmlns:p14="http://schemas.microsoft.com/office/powerpoint/2010/main" val="916692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936B4-0C50-4C32-89FD-6F358975AF03}" type="slidenum">
              <a:rPr lang="en-US" smtClean="0"/>
              <a:pPr/>
              <a:t>12</a:t>
            </a:fld>
            <a:endParaRPr lang="en-US"/>
          </a:p>
        </p:txBody>
      </p:sp>
    </p:spTree>
    <p:extLst>
      <p:ext uri="{BB962C8B-B14F-4D97-AF65-F5344CB8AC3E}">
        <p14:creationId xmlns:p14="http://schemas.microsoft.com/office/powerpoint/2010/main" val="466731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FDA9CF-9A3C-46E7-B7F5-8777346F59AB}"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242C2-77F4-4B8F-9012-1B68956C0374}" type="slidenum">
              <a:rPr lang="en-US" smtClean="0"/>
              <a:pPr/>
              <a:t>‹#›</a:t>
            </a:fld>
            <a:endParaRPr lang="en-US"/>
          </a:p>
        </p:txBody>
      </p:sp>
    </p:spTree>
    <p:extLst>
      <p:ext uri="{BB962C8B-B14F-4D97-AF65-F5344CB8AC3E}">
        <p14:creationId xmlns:p14="http://schemas.microsoft.com/office/powerpoint/2010/main" val="2581436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FDA9CF-9A3C-46E7-B7F5-8777346F59AB}"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242C2-77F4-4B8F-9012-1B68956C0374}" type="slidenum">
              <a:rPr lang="en-US" smtClean="0"/>
              <a:pPr/>
              <a:t>‹#›</a:t>
            </a:fld>
            <a:endParaRPr lang="en-US"/>
          </a:p>
        </p:txBody>
      </p:sp>
    </p:spTree>
    <p:extLst>
      <p:ext uri="{BB962C8B-B14F-4D97-AF65-F5344CB8AC3E}">
        <p14:creationId xmlns:p14="http://schemas.microsoft.com/office/powerpoint/2010/main" val="116111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FDA9CF-9A3C-46E7-B7F5-8777346F59AB}"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242C2-77F4-4B8F-9012-1B68956C0374}" type="slidenum">
              <a:rPr lang="en-US" smtClean="0"/>
              <a:pPr/>
              <a:t>‹#›</a:t>
            </a:fld>
            <a:endParaRPr lang="en-US"/>
          </a:p>
        </p:txBody>
      </p:sp>
    </p:spTree>
    <p:extLst>
      <p:ext uri="{BB962C8B-B14F-4D97-AF65-F5344CB8AC3E}">
        <p14:creationId xmlns:p14="http://schemas.microsoft.com/office/powerpoint/2010/main" val="134942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FDA9CF-9A3C-46E7-B7F5-8777346F59AB}"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242C2-77F4-4B8F-9012-1B68956C0374}" type="slidenum">
              <a:rPr lang="en-US" smtClean="0"/>
              <a:pPr/>
              <a:t>‹#›</a:t>
            </a:fld>
            <a:endParaRPr lang="en-US"/>
          </a:p>
        </p:txBody>
      </p:sp>
    </p:spTree>
    <p:extLst>
      <p:ext uri="{BB962C8B-B14F-4D97-AF65-F5344CB8AC3E}">
        <p14:creationId xmlns:p14="http://schemas.microsoft.com/office/powerpoint/2010/main" val="216093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DA9CF-9A3C-46E7-B7F5-8777346F59AB}"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242C2-77F4-4B8F-9012-1B68956C0374}" type="slidenum">
              <a:rPr lang="en-US" smtClean="0"/>
              <a:pPr/>
              <a:t>‹#›</a:t>
            </a:fld>
            <a:endParaRPr lang="en-US"/>
          </a:p>
        </p:txBody>
      </p:sp>
    </p:spTree>
    <p:extLst>
      <p:ext uri="{BB962C8B-B14F-4D97-AF65-F5344CB8AC3E}">
        <p14:creationId xmlns:p14="http://schemas.microsoft.com/office/powerpoint/2010/main" val="412891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FDA9CF-9A3C-46E7-B7F5-8777346F59AB}"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242C2-77F4-4B8F-9012-1B68956C0374}" type="slidenum">
              <a:rPr lang="en-US" smtClean="0"/>
              <a:pPr/>
              <a:t>‹#›</a:t>
            </a:fld>
            <a:endParaRPr lang="en-US"/>
          </a:p>
        </p:txBody>
      </p:sp>
    </p:spTree>
    <p:extLst>
      <p:ext uri="{BB962C8B-B14F-4D97-AF65-F5344CB8AC3E}">
        <p14:creationId xmlns:p14="http://schemas.microsoft.com/office/powerpoint/2010/main" val="27623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FDA9CF-9A3C-46E7-B7F5-8777346F59AB}" type="datetimeFigureOut">
              <a:rPr lang="en-US" smtClean="0"/>
              <a:pPr/>
              <a:t>12/18/2013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B242C2-77F4-4B8F-9012-1B68956C0374}" type="slidenum">
              <a:rPr lang="en-US" smtClean="0"/>
              <a:pPr/>
              <a:t>‹#›</a:t>
            </a:fld>
            <a:endParaRPr lang="en-US"/>
          </a:p>
        </p:txBody>
      </p:sp>
    </p:spTree>
    <p:extLst>
      <p:ext uri="{BB962C8B-B14F-4D97-AF65-F5344CB8AC3E}">
        <p14:creationId xmlns:p14="http://schemas.microsoft.com/office/powerpoint/2010/main" val="314476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FDA9CF-9A3C-46E7-B7F5-8777346F59AB}" type="datetimeFigureOut">
              <a:rPr lang="en-US" smtClean="0"/>
              <a:pPr/>
              <a:t>12/18/2013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B242C2-77F4-4B8F-9012-1B68956C0374}" type="slidenum">
              <a:rPr lang="en-US" smtClean="0"/>
              <a:pPr/>
              <a:t>‹#›</a:t>
            </a:fld>
            <a:endParaRPr lang="en-US"/>
          </a:p>
        </p:txBody>
      </p:sp>
    </p:spTree>
    <p:extLst>
      <p:ext uri="{BB962C8B-B14F-4D97-AF65-F5344CB8AC3E}">
        <p14:creationId xmlns:p14="http://schemas.microsoft.com/office/powerpoint/2010/main" val="2845849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DA9CF-9A3C-46E7-B7F5-8777346F59AB}" type="datetimeFigureOut">
              <a:rPr lang="en-US" smtClean="0"/>
              <a:pPr/>
              <a:t>12/18/2013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B242C2-77F4-4B8F-9012-1B68956C0374}" type="slidenum">
              <a:rPr lang="en-US" smtClean="0"/>
              <a:pPr/>
              <a:t>‹#›</a:t>
            </a:fld>
            <a:endParaRPr lang="en-US"/>
          </a:p>
        </p:txBody>
      </p:sp>
    </p:spTree>
    <p:extLst>
      <p:ext uri="{BB962C8B-B14F-4D97-AF65-F5344CB8AC3E}">
        <p14:creationId xmlns:p14="http://schemas.microsoft.com/office/powerpoint/2010/main" val="284242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DA9CF-9A3C-46E7-B7F5-8777346F59AB}"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242C2-77F4-4B8F-9012-1B68956C0374}" type="slidenum">
              <a:rPr lang="en-US" smtClean="0"/>
              <a:pPr/>
              <a:t>‹#›</a:t>
            </a:fld>
            <a:endParaRPr lang="en-US"/>
          </a:p>
        </p:txBody>
      </p:sp>
    </p:spTree>
    <p:extLst>
      <p:ext uri="{BB962C8B-B14F-4D97-AF65-F5344CB8AC3E}">
        <p14:creationId xmlns:p14="http://schemas.microsoft.com/office/powerpoint/2010/main" val="267313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DA9CF-9A3C-46E7-B7F5-8777346F59AB}"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242C2-77F4-4B8F-9012-1B68956C0374}" type="slidenum">
              <a:rPr lang="en-US" smtClean="0"/>
              <a:pPr/>
              <a:t>‹#›</a:t>
            </a:fld>
            <a:endParaRPr lang="en-US"/>
          </a:p>
        </p:txBody>
      </p:sp>
    </p:spTree>
    <p:extLst>
      <p:ext uri="{BB962C8B-B14F-4D97-AF65-F5344CB8AC3E}">
        <p14:creationId xmlns:p14="http://schemas.microsoft.com/office/powerpoint/2010/main" val="131247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DA9CF-9A3C-46E7-B7F5-8777346F59AB}" type="datetimeFigureOut">
              <a:rPr lang="en-US" smtClean="0"/>
              <a:pPr/>
              <a:t>12/18/2013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242C2-77F4-4B8F-9012-1B68956C0374}" type="slidenum">
              <a:rPr lang="en-US" smtClean="0"/>
              <a:pPr/>
              <a:t>‹#›</a:t>
            </a:fld>
            <a:endParaRPr lang="en-US"/>
          </a:p>
        </p:txBody>
      </p:sp>
    </p:spTree>
    <p:extLst>
      <p:ext uri="{BB962C8B-B14F-4D97-AF65-F5344CB8AC3E}">
        <p14:creationId xmlns:p14="http://schemas.microsoft.com/office/powerpoint/2010/main" val="2577943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alexmcgowin@aol.com" TargetMode="External"/><Relationship Id="rId3" Type="http://schemas.openxmlformats.org/officeDocument/2006/relationships/image" Target="../media/image1.png"/><Relationship Id="rId7" Type="http://schemas.openxmlformats.org/officeDocument/2006/relationships/hyperlink" Target="mailto:ekdwyintax@aol.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www.irs.gov/pub/irs-pdf/f4876a.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rs.gov/pub/irs-access/f1120icd_accessible.pdf" TargetMode="External"/><Relationship Id="rId7" Type="http://schemas.openxmlformats.org/officeDocument/2006/relationships/hyperlink" Target="http://www.irs.gov/pub/irs-pdf/f5713.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irs.gov/pub/irs-access/f1120sn_accessible.pdf" TargetMode="External"/><Relationship Id="rId5" Type="http://schemas.openxmlformats.org/officeDocument/2006/relationships/hyperlink" Target="http://www.irs.gov/pub/irs-access/f1120idk_accessible.pdf" TargetMode="External"/><Relationship Id="rId4" Type="http://schemas.openxmlformats.org/officeDocument/2006/relationships/hyperlink" Target="http://www.irs.gov/pub/irs-pdf/f1120idp.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aitc.ua.edu/" TargetMode="External"/><Relationship Id="rId5" Type="http://schemas.openxmlformats.org/officeDocument/2006/relationships/hyperlink" Target="mailto:alexmcgowin@aol.com" TargetMode="External"/><Relationship Id="rId4" Type="http://schemas.openxmlformats.org/officeDocument/2006/relationships/hyperlink" Target="mailto:ekdwyintax@ao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irs.gov/pub/irs-pdf/f8404.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1">
                  <a:tint val="66000"/>
                  <a:satMod val="160000"/>
                </a:schemeClr>
              </a:gs>
              <a:gs pos="58000">
                <a:schemeClr val="bg1"/>
              </a:gs>
              <a:gs pos="46000">
                <a:schemeClr val="accent1">
                  <a:tint val="44500"/>
                  <a:satMod val="16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5B0A0B11-FC23-47F5-AA38-57A75336AA5A}" type="slidenum">
              <a:rPr lang="en-US" sz="1400"/>
              <a:pPr/>
              <a:t>1</a:t>
            </a:fld>
            <a:endParaRPr lang="en-US" sz="1400"/>
          </a:p>
        </p:txBody>
      </p:sp>
      <p:sp>
        <p:nvSpPr>
          <p:cNvPr id="2051" name="Rectangle 4"/>
          <p:cNvSpPr>
            <a:spLocks noGrp="1" noChangeArrowheads="1"/>
          </p:cNvSpPr>
          <p:nvPr>
            <p:ph type="ctrTitle" idx="4294967295"/>
          </p:nvPr>
        </p:nvSpPr>
        <p:spPr>
          <a:xfrm>
            <a:off x="1299882" y="358588"/>
            <a:ext cx="9628094" cy="3531514"/>
          </a:xfrm>
          <a:noFill/>
        </p:spPr>
        <p:txBody>
          <a:bodyPr>
            <a:normAutofit fontScale="90000"/>
          </a:bodyPr>
          <a:lstStyle/>
          <a:p>
            <a:pPr algn="r"/>
            <a:r>
              <a:rPr lang="en-US" sz="4000" b="1" i="1" dirty="0" smtClean="0">
                <a:cs typeface="Times New Roman" panose="02020603050405020304" pitchFamily="18" charset="0"/>
              </a:rPr>
              <a:t>Tax </a:t>
            </a:r>
            <a:r>
              <a:rPr lang="en-US" sz="4000" b="1" i="1" dirty="0">
                <a:cs typeface="Times New Roman" panose="02020603050405020304" pitchFamily="18" charset="0"/>
              </a:rPr>
              <a:t>Incentive Strategy for U.S. </a:t>
            </a:r>
            <a:r>
              <a:rPr lang="en-US" sz="4000" b="1" i="1" dirty="0" smtClean="0">
                <a:cs typeface="Times New Roman" panose="02020603050405020304" pitchFamily="18" charset="0"/>
              </a:rPr>
              <a:t>Exporters: </a:t>
            </a:r>
            <a:r>
              <a:rPr lang="en-US" sz="4000" b="1" i="1" dirty="0" smtClean="0">
                <a:cs typeface="Times New Roman" panose="02020603050405020304" pitchFamily="18" charset="0"/>
              </a:rPr>
              <a:t/>
            </a:r>
            <a:br>
              <a:rPr lang="en-US" sz="4000" b="1" i="1" dirty="0" smtClean="0">
                <a:cs typeface="Times New Roman" panose="02020603050405020304" pitchFamily="18" charset="0"/>
              </a:rPr>
            </a:br>
            <a:r>
              <a:rPr lang="en-US" sz="4000" b="1" i="1" dirty="0" smtClean="0">
                <a:cs typeface="Times New Roman" panose="02020603050405020304" pitchFamily="18" charset="0"/>
              </a:rPr>
              <a:t>Interest-Charge </a:t>
            </a:r>
            <a:r>
              <a:rPr lang="en-US" sz="4000" b="1" i="1" dirty="0" smtClean="0">
                <a:cs typeface="Times New Roman" panose="02020603050405020304" pitchFamily="18" charset="0"/>
              </a:rPr>
              <a:t>DISC</a:t>
            </a:r>
            <a:br>
              <a:rPr lang="en-US" sz="4000" b="1" i="1" dirty="0" smtClean="0">
                <a:cs typeface="Times New Roman" panose="02020603050405020304" pitchFamily="18" charset="0"/>
              </a:rPr>
            </a:br>
            <a:r>
              <a:rPr lang="en-US" sz="4000" b="1" i="1" dirty="0" smtClean="0">
                <a:cs typeface="Times New Roman" panose="02020603050405020304" pitchFamily="18" charset="0"/>
              </a:rPr>
              <a:t>                          </a:t>
            </a:r>
            <a:br>
              <a:rPr lang="en-US" sz="4000" b="1" i="1" dirty="0" smtClean="0">
                <a:cs typeface="Times New Roman" panose="02020603050405020304" pitchFamily="18" charset="0"/>
              </a:rPr>
            </a:br>
            <a:r>
              <a:rPr lang="en-US" sz="1800" b="1" i="1" dirty="0" smtClean="0">
                <a:cs typeface="Times New Roman" panose="02020603050405020304" pitchFamily="18" charset="0"/>
              </a:rPr>
              <a:t>Alabama International Trade  Center </a:t>
            </a:r>
            <a:r>
              <a:rPr lang="en-US" sz="1800" b="1" i="1" dirty="0" smtClean="0">
                <a:cs typeface="Times New Roman" panose="02020603050405020304" pitchFamily="18" charset="0"/>
              </a:rPr>
              <a:t> </a:t>
            </a:r>
            <a:r>
              <a:rPr lang="en-US" sz="1800" b="1" i="1" dirty="0">
                <a:cs typeface="Times New Roman" panose="02020603050405020304" pitchFamily="18" charset="0"/>
              </a:rPr>
              <a:t/>
            </a:r>
            <a:br>
              <a:rPr lang="en-US" sz="1800" b="1" i="1" dirty="0">
                <a:cs typeface="Times New Roman" panose="02020603050405020304" pitchFamily="18" charset="0"/>
              </a:rPr>
            </a:br>
            <a:r>
              <a:rPr lang="en-US" sz="1800" b="1" i="1" dirty="0" smtClean="0">
                <a:cs typeface="Times New Roman" panose="02020603050405020304" pitchFamily="18" charset="0"/>
              </a:rPr>
              <a:t>Dec 11: </a:t>
            </a:r>
            <a:r>
              <a:rPr lang="en-US" sz="1800" b="1" i="1" dirty="0" smtClean="0">
                <a:cs typeface="Times New Roman" panose="02020603050405020304" pitchFamily="18" charset="0"/>
              </a:rPr>
              <a:t>Birmingham Business </a:t>
            </a:r>
            <a:r>
              <a:rPr lang="en-US" sz="1800" b="1" i="1" dirty="0">
                <a:cs typeface="Times New Roman" panose="02020603050405020304" pitchFamily="18" charset="0"/>
              </a:rPr>
              <a:t>Alliance </a:t>
            </a:r>
            <a:br>
              <a:rPr lang="en-US" sz="1800" b="1" i="1" dirty="0">
                <a:cs typeface="Times New Roman" panose="02020603050405020304" pitchFamily="18" charset="0"/>
              </a:rPr>
            </a:br>
            <a:r>
              <a:rPr lang="en-US" sz="1800" b="1" i="1" dirty="0">
                <a:cs typeface="Times New Roman" panose="02020603050405020304" pitchFamily="18" charset="0"/>
              </a:rPr>
              <a:t>Dec </a:t>
            </a:r>
            <a:r>
              <a:rPr lang="en-US" sz="1800" b="1" i="1" dirty="0" smtClean="0">
                <a:cs typeface="Times New Roman" panose="02020603050405020304" pitchFamily="18" charset="0"/>
              </a:rPr>
              <a:t>18: Mobile Area Chamber of Commerce</a:t>
            </a:r>
            <a:r>
              <a:rPr lang="en-US" sz="1800" b="1" i="1" dirty="0" smtClean="0">
                <a:cs typeface="Times New Roman" panose="02020603050405020304" pitchFamily="18" charset="0"/>
              </a:rPr>
              <a:t/>
            </a:r>
            <a:br>
              <a:rPr lang="en-US" sz="1800" b="1" i="1" dirty="0" smtClean="0">
                <a:cs typeface="Times New Roman" panose="02020603050405020304" pitchFamily="18" charset="0"/>
              </a:rPr>
            </a:br>
            <a:r>
              <a:rPr lang="en-US" sz="4000" b="1" dirty="0" smtClean="0"/>
              <a:t>Edward </a:t>
            </a:r>
            <a:r>
              <a:rPr lang="en-US" sz="4000" b="1" dirty="0" smtClean="0"/>
              <a:t>K. Dwyer, </a:t>
            </a:r>
            <a:r>
              <a:rPr lang="en-US" sz="4000" b="1" dirty="0" smtClean="0"/>
              <a:t>CPA  &amp;  </a:t>
            </a:r>
            <a:br>
              <a:rPr lang="en-US" sz="4000" b="1" dirty="0" smtClean="0"/>
            </a:br>
            <a:r>
              <a:rPr lang="en-US" sz="4000" b="1" dirty="0" smtClean="0"/>
              <a:t>Alex </a:t>
            </a:r>
            <a:r>
              <a:rPr lang="en-US" sz="4000" b="1" dirty="0" err="1" smtClean="0"/>
              <a:t>McGowin</a:t>
            </a:r>
            <a:r>
              <a:rPr lang="en-US" sz="4000" b="1" dirty="0" smtClean="0"/>
              <a:t>, </a:t>
            </a:r>
            <a:r>
              <a:rPr lang="en-US" sz="4000" b="1" dirty="0" smtClean="0"/>
              <a:t>CPA</a:t>
            </a:r>
            <a:endParaRPr lang="en-US" b="1" i="1" dirty="0" smtClean="0">
              <a:cs typeface="Times New Roman" panose="02020603050405020304" pitchFamily="18" charset="0"/>
            </a:endParaRPr>
          </a:p>
        </p:txBody>
      </p:sp>
      <p:sp>
        <p:nvSpPr>
          <p:cNvPr id="2053" name="Rectangle 12"/>
          <p:cNvSpPr>
            <a:spLocks noChangeArrowheads="1"/>
          </p:cNvSpPr>
          <p:nvPr/>
        </p:nvSpPr>
        <p:spPr bwMode="auto">
          <a:xfrm flipV="1">
            <a:off x="3657600" y="6008836"/>
            <a:ext cx="411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sz="2400" b="1" i="1">
                <a:solidFill>
                  <a:srgbClr val="FFFFFF"/>
                </a:solidFill>
              </a:rPr>
              <a:t> </a:t>
            </a:r>
          </a:p>
        </p:txBody>
      </p:sp>
      <p:sp>
        <p:nvSpPr>
          <p:cNvPr id="245773" name="AutoShape 13" descr="World Trade Center of New Orleans"/>
          <p:cNvSpPr>
            <a:spLocks noChangeAspect="1" noChangeArrowheads="1"/>
          </p:cNvSpPr>
          <p:nvPr/>
        </p:nvSpPr>
        <p:spPr bwMode="auto">
          <a:xfrm>
            <a:off x="4962526" y="3092450"/>
            <a:ext cx="1133475" cy="571500"/>
          </a:xfrm>
          <a:prstGeom prst="rect">
            <a:avLst/>
          </a:prstGeom>
          <a:noFill/>
        </p:spPr>
        <p:txBody>
          <a:bodyPr/>
          <a:lstStyle/>
          <a:p>
            <a:pPr>
              <a:defRPr/>
            </a:pPr>
            <a:endParaRPr lang="en-US"/>
          </a:p>
        </p:txBody>
      </p:sp>
      <p:pic>
        <p:nvPicPr>
          <p:cNvPr id="2055" name="Picture 1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101" y="3733801"/>
            <a:ext cx="11906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AITC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988" y="313642"/>
            <a:ext cx="1774136" cy="17741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dmin\LOGOS\ExportAlabama20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744" y="2087778"/>
            <a:ext cx="3016624" cy="1234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dmin\LOGOS\BirminghamBusinessAllianc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4" y="3322404"/>
            <a:ext cx="4763165" cy="10574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1" y="4131399"/>
            <a:ext cx="5072030" cy="1877437"/>
          </a:xfrm>
          <a:prstGeom prst="rect">
            <a:avLst/>
          </a:prstGeom>
          <a:noFill/>
        </p:spPr>
        <p:txBody>
          <a:bodyPr wrap="none" rtlCol="0">
            <a:spAutoFit/>
          </a:bodyPr>
          <a:lstStyle/>
          <a:p>
            <a:pPr algn="r"/>
            <a:r>
              <a:rPr lang="en-US" b="1" dirty="0"/>
              <a:t>Mail:  P. O. Box 3057 Daphne, AL  36526</a:t>
            </a:r>
            <a:br>
              <a:rPr lang="en-US" b="1" dirty="0"/>
            </a:br>
            <a:r>
              <a:rPr lang="en-US" b="1" dirty="0"/>
              <a:t>Office Address: </a:t>
            </a:r>
            <a:r>
              <a:rPr lang="en-US" b="1" dirty="0" err="1"/>
              <a:t>Stonebrook</a:t>
            </a:r>
            <a:r>
              <a:rPr lang="en-US" b="1" dirty="0"/>
              <a:t> Business Park</a:t>
            </a:r>
            <a:br>
              <a:rPr lang="en-US" b="1" dirty="0"/>
            </a:br>
            <a:r>
              <a:rPr lang="en-US" b="1" dirty="0"/>
              <a:t>23210 US Hwy 98- </a:t>
            </a:r>
            <a:r>
              <a:rPr lang="en-US" b="1" dirty="0" err="1"/>
              <a:t>Ste</a:t>
            </a:r>
            <a:r>
              <a:rPr lang="en-US" b="1" dirty="0"/>
              <a:t> A-2</a:t>
            </a:r>
            <a:br>
              <a:rPr lang="en-US" b="1" dirty="0"/>
            </a:br>
            <a:r>
              <a:rPr lang="en-US" b="1" dirty="0"/>
              <a:t>Fairhope, AL 36532</a:t>
            </a:r>
            <a:r>
              <a:rPr lang="en-US" sz="2000" b="1" dirty="0"/>
              <a:t/>
            </a:r>
            <a:br>
              <a:rPr lang="en-US" sz="2000" b="1" dirty="0"/>
            </a:br>
            <a:r>
              <a:rPr lang="en-US" sz="1200" b="1" dirty="0"/>
              <a:t/>
            </a:r>
            <a:br>
              <a:rPr lang="en-US" sz="1200" b="1" dirty="0"/>
            </a:br>
            <a:r>
              <a:rPr lang="en-US" sz="1200" b="1" dirty="0"/>
              <a:t>Phone: </a:t>
            </a:r>
            <a:r>
              <a:rPr lang="en-US" sz="1600" b="1" dirty="0"/>
              <a:t>(251) 401-4010           E-mail: </a:t>
            </a:r>
            <a:r>
              <a:rPr lang="en-US" sz="1600" b="1" dirty="0">
                <a:hlinkClick r:id="rId7"/>
              </a:rPr>
              <a:t>ekdwyintax@aol.com</a:t>
            </a:r>
            <a:r>
              <a:rPr lang="en-US" sz="1600" b="1" dirty="0"/>
              <a:t/>
            </a:r>
            <a:br>
              <a:rPr lang="en-US" sz="1600" b="1" dirty="0"/>
            </a:br>
            <a:r>
              <a:rPr lang="en-US" sz="1200" b="1" dirty="0"/>
              <a:t>Phone: </a:t>
            </a:r>
            <a:r>
              <a:rPr lang="en-US" sz="1600" b="1" dirty="0"/>
              <a:t>(251) 232-7115  </a:t>
            </a:r>
            <a:r>
              <a:rPr lang="en-US" sz="1600" dirty="0"/>
              <a:t>         </a:t>
            </a:r>
            <a:r>
              <a:rPr lang="en-US" sz="1600" b="1" dirty="0"/>
              <a:t>E-mail: </a:t>
            </a:r>
            <a:r>
              <a:rPr lang="en-US" sz="1600" b="1" dirty="0">
                <a:hlinkClick r:id="rId8"/>
              </a:rPr>
              <a:t>alexmcgowin@aol.com</a:t>
            </a:r>
            <a:endParaRPr lang="en-US" dirty="0"/>
          </a:p>
        </p:txBody>
      </p:sp>
      <p:pic>
        <p:nvPicPr>
          <p:cNvPr id="1029" name="Picture 5" descr="P:\Admin\LOGOS\Mobile Chamber logo High Re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14631" y="4379827"/>
            <a:ext cx="2142851" cy="178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753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6CB57E92-0B9D-4D7E-B33D-6FAC76242B7D}" type="slidenum">
              <a:rPr lang="en-US" sz="1400"/>
              <a:pPr/>
              <a:t>10</a:t>
            </a:fld>
            <a:endParaRPr lang="en-US" sz="1400"/>
          </a:p>
        </p:txBody>
      </p:sp>
      <p:sp>
        <p:nvSpPr>
          <p:cNvPr id="14339" name="Rectangle 2"/>
          <p:cNvSpPr>
            <a:spLocks noGrp="1" noChangeArrowheads="1"/>
          </p:cNvSpPr>
          <p:nvPr>
            <p:ph type="title"/>
          </p:nvPr>
        </p:nvSpPr>
        <p:spPr/>
        <p:txBody>
          <a:bodyPr/>
          <a:lstStyle/>
          <a:p>
            <a:pPr algn="ctr"/>
            <a:r>
              <a:rPr lang="en-US" b="1" dirty="0" smtClean="0"/>
              <a:t>IC-DISC STRUCTURE &amp; SETUP</a:t>
            </a:r>
          </a:p>
        </p:txBody>
      </p:sp>
      <p:sp>
        <p:nvSpPr>
          <p:cNvPr id="14340" name="Rectangle 3"/>
          <p:cNvSpPr>
            <a:spLocks noGrp="1" noChangeArrowheads="1"/>
          </p:cNvSpPr>
          <p:nvPr>
            <p:ph type="body" idx="1"/>
          </p:nvPr>
        </p:nvSpPr>
        <p:spPr>
          <a:xfrm>
            <a:off x="838200" y="2370137"/>
            <a:ext cx="10515600" cy="4351338"/>
          </a:xfrm>
        </p:spPr>
        <p:txBody>
          <a:bodyPr/>
          <a:lstStyle/>
          <a:p>
            <a:r>
              <a:rPr lang="en-US" dirty="0" smtClean="0"/>
              <a:t>Closely-held corporation or LLC with S corp. election in effect (or its individual shareholders)</a:t>
            </a:r>
          </a:p>
          <a:p>
            <a:r>
              <a:rPr lang="en-US" dirty="0" smtClean="0"/>
              <a:t>Form(s) (or has its S/</a:t>
            </a:r>
            <a:r>
              <a:rPr lang="en-US" dirty="0" err="1" smtClean="0"/>
              <a:t>Hs</a:t>
            </a:r>
            <a:r>
              <a:rPr lang="en-US" dirty="0" smtClean="0"/>
              <a:t> form) a domestic corporation under state corporate law.  </a:t>
            </a:r>
          </a:p>
          <a:p>
            <a:r>
              <a:rPr lang="en-US" dirty="0" smtClean="0"/>
              <a:t>That C corp. and its shareholder(s) elect DISC status for it on a timely Form 4876-A.</a:t>
            </a:r>
          </a:p>
          <a:p>
            <a:pPr lvl="1"/>
            <a:r>
              <a:rPr lang="en-US" dirty="0" smtClean="0"/>
              <a:t>Written consent of all shareholders.</a:t>
            </a:r>
          </a:p>
          <a:p>
            <a:pPr lvl="1"/>
            <a:r>
              <a:rPr lang="en-US" dirty="0">
                <a:hlinkClick r:id="rId3"/>
              </a:rPr>
              <a:t>http://</a:t>
            </a:r>
            <a:r>
              <a:rPr lang="en-US" dirty="0" smtClean="0">
                <a:hlinkClick r:id="rId3"/>
              </a:rPr>
              <a:t>www.irs.gov/pub/irs-pdf/f4876a.pdf</a:t>
            </a:r>
            <a:endParaRPr lang="en-US" dirty="0" smtClean="0"/>
          </a:p>
          <a:p>
            <a:pPr marL="457200" lvl="1" indent="0">
              <a:buNone/>
            </a:pPr>
            <a:endParaRPr lang="en-US" dirty="0" smtClean="0"/>
          </a:p>
        </p:txBody>
      </p:sp>
    </p:spTree>
    <p:extLst>
      <p:ext uri="{BB962C8B-B14F-4D97-AF65-F5344CB8AC3E}">
        <p14:creationId xmlns:p14="http://schemas.microsoft.com/office/powerpoint/2010/main" val="1772520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FF6308E5-E44D-4316-94DD-A28390834BEB}" type="slidenum">
              <a:rPr lang="en-US" sz="1400"/>
              <a:pPr/>
              <a:t>11</a:t>
            </a:fld>
            <a:endParaRPr lang="en-US" sz="1400"/>
          </a:p>
        </p:txBody>
      </p:sp>
      <p:sp>
        <p:nvSpPr>
          <p:cNvPr id="15363" name="Rectangle 2"/>
          <p:cNvSpPr>
            <a:spLocks noGrp="1" noChangeArrowheads="1"/>
          </p:cNvSpPr>
          <p:nvPr>
            <p:ph type="title"/>
          </p:nvPr>
        </p:nvSpPr>
        <p:spPr/>
        <p:txBody>
          <a:bodyPr/>
          <a:lstStyle/>
          <a:p>
            <a:pPr algn="ctr"/>
            <a:r>
              <a:rPr lang="en-US" sz="4000" b="1" dirty="0"/>
              <a:t>Alternative</a:t>
            </a:r>
            <a:br>
              <a:rPr lang="en-US" sz="4000" b="1" dirty="0"/>
            </a:br>
            <a:r>
              <a:rPr lang="en-US" sz="4000" b="1" dirty="0"/>
              <a:t>IC-DISC Ownership Structures</a:t>
            </a:r>
          </a:p>
        </p:txBody>
      </p:sp>
      <p:sp>
        <p:nvSpPr>
          <p:cNvPr id="15364" name="Rectangle 3"/>
          <p:cNvSpPr>
            <a:spLocks noGrp="1" noChangeArrowheads="1"/>
          </p:cNvSpPr>
          <p:nvPr>
            <p:ph type="body" idx="1"/>
          </p:nvPr>
        </p:nvSpPr>
        <p:spPr/>
        <p:txBody>
          <a:bodyPr/>
          <a:lstStyle/>
          <a:p>
            <a:pPr>
              <a:buFontTx/>
              <a:buNone/>
            </a:pPr>
            <a:r>
              <a:rPr lang="en-US" dirty="0" smtClean="0"/>
              <a:t>                         </a:t>
            </a:r>
            <a:r>
              <a:rPr lang="en-US" u="sng" dirty="0" smtClean="0"/>
              <a:t>Parent-Subsidiary</a:t>
            </a:r>
            <a:r>
              <a:rPr lang="en-US" dirty="0" smtClean="0"/>
              <a:t>                     </a:t>
            </a:r>
            <a:r>
              <a:rPr lang="en-US" u="sng" dirty="0" smtClean="0"/>
              <a:t>Brother-Sister</a:t>
            </a:r>
          </a:p>
          <a:p>
            <a:pPr>
              <a:buFontTx/>
              <a:buNone/>
            </a:pPr>
            <a:r>
              <a:rPr lang="en-US" dirty="0" smtClean="0"/>
              <a:t>         </a:t>
            </a:r>
          </a:p>
          <a:p>
            <a:pPr>
              <a:buFontTx/>
              <a:buNone/>
            </a:pPr>
            <a:endParaRPr lang="en-US" dirty="0" smtClean="0"/>
          </a:p>
          <a:p>
            <a:pPr>
              <a:buFontTx/>
              <a:buNone/>
            </a:pPr>
            <a:endParaRPr lang="en-US" dirty="0" smtClean="0"/>
          </a:p>
          <a:p>
            <a:pPr>
              <a:buFontTx/>
              <a:buNone/>
            </a:pPr>
            <a:endParaRPr lang="en-US" dirty="0" smtClean="0"/>
          </a:p>
        </p:txBody>
      </p:sp>
      <p:sp>
        <p:nvSpPr>
          <p:cNvPr id="15365" name="Rectangle 4"/>
          <p:cNvSpPr>
            <a:spLocks noChangeArrowheads="1"/>
          </p:cNvSpPr>
          <p:nvPr/>
        </p:nvSpPr>
        <p:spPr bwMode="auto">
          <a:xfrm>
            <a:off x="3429000" y="3505200"/>
            <a:ext cx="1828800" cy="1219200"/>
          </a:xfrm>
          <a:prstGeom prst="rect">
            <a:avLst/>
          </a:prstGeom>
          <a:solidFill>
            <a:schemeClr val="accent1"/>
          </a:solidFill>
          <a:ln w="9525">
            <a:solidFill>
              <a:schemeClr val="tx1"/>
            </a:solidFill>
            <a:miter lim="800000"/>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sz="2400"/>
              <a:t>Partnership or</a:t>
            </a:r>
          </a:p>
          <a:p>
            <a:pPr algn="ctr"/>
            <a:r>
              <a:rPr lang="en-US" sz="2400"/>
              <a:t>S-Corp. or</a:t>
            </a:r>
          </a:p>
          <a:p>
            <a:pPr algn="ctr"/>
            <a:r>
              <a:rPr lang="en-US" sz="2400"/>
              <a:t>C Corp.</a:t>
            </a:r>
          </a:p>
        </p:txBody>
      </p:sp>
      <p:sp>
        <p:nvSpPr>
          <p:cNvPr id="15366" name="Rectangle 5"/>
          <p:cNvSpPr>
            <a:spLocks noChangeArrowheads="1"/>
          </p:cNvSpPr>
          <p:nvPr/>
        </p:nvSpPr>
        <p:spPr bwMode="auto">
          <a:xfrm>
            <a:off x="3352800" y="5257800"/>
            <a:ext cx="1828800" cy="1295400"/>
          </a:xfrm>
          <a:prstGeom prst="rect">
            <a:avLst/>
          </a:prstGeom>
          <a:solidFill>
            <a:schemeClr val="accent1"/>
          </a:solidFill>
          <a:ln w="9525">
            <a:solidFill>
              <a:schemeClr val="tx1"/>
            </a:solidFill>
            <a:miter lim="800000"/>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sz="2400"/>
              <a:t>IC-DISC</a:t>
            </a:r>
          </a:p>
        </p:txBody>
      </p:sp>
      <p:sp>
        <p:nvSpPr>
          <p:cNvPr id="254982" name="Line 6"/>
          <p:cNvSpPr>
            <a:spLocks noChangeShapeType="1"/>
          </p:cNvSpPr>
          <p:nvPr/>
        </p:nvSpPr>
        <p:spPr bwMode="auto">
          <a:xfrm>
            <a:off x="4343400" y="4800600"/>
            <a:ext cx="0" cy="457200"/>
          </a:xfrm>
          <a:prstGeom prst="line">
            <a:avLst/>
          </a:prstGeom>
          <a:noFill/>
          <a:ln w="9525">
            <a:solidFill>
              <a:schemeClr val="tx1"/>
            </a:solidFill>
            <a:round/>
            <a:headEnd/>
            <a:tailEnd type="triangle" w="med" len="med"/>
          </a:ln>
          <a:effectLst/>
        </p:spPr>
        <p:txBody>
          <a:bodyPr/>
          <a:lstStyle/>
          <a:p>
            <a:pPr>
              <a:defRPr/>
            </a:pPr>
            <a:endParaRPr lang="en-US"/>
          </a:p>
        </p:txBody>
      </p:sp>
      <p:sp>
        <p:nvSpPr>
          <p:cNvPr id="15368" name="Rectangle 9"/>
          <p:cNvSpPr>
            <a:spLocks noChangeArrowheads="1"/>
          </p:cNvSpPr>
          <p:nvPr/>
        </p:nvSpPr>
        <p:spPr bwMode="auto">
          <a:xfrm>
            <a:off x="6096000" y="3733800"/>
            <a:ext cx="1828800" cy="1219200"/>
          </a:xfrm>
          <a:prstGeom prst="rect">
            <a:avLst/>
          </a:prstGeom>
          <a:solidFill>
            <a:schemeClr val="accent1"/>
          </a:solidFill>
          <a:ln w="9525">
            <a:solidFill>
              <a:schemeClr val="tx1"/>
            </a:solidFill>
            <a:miter lim="800000"/>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sz="2400"/>
              <a:t>Partnership or</a:t>
            </a:r>
          </a:p>
          <a:p>
            <a:pPr algn="ctr"/>
            <a:r>
              <a:rPr lang="en-US" sz="2400"/>
              <a:t>S-Corp. or</a:t>
            </a:r>
          </a:p>
          <a:p>
            <a:pPr algn="ctr"/>
            <a:r>
              <a:rPr lang="en-US" sz="2400"/>
              <a:t>C Corp.</a:t>
            </a:r>
          </a:p>
        </p:txBody>
      </p:sp>
      <p:sp>
        <p:nvSpPr>
          <p:cNvPr id="15369" name="Rectangle 10"/>
          <p:cNvSpPr>
            <a:spLocks noChangeArrowheads="1"/>
          </p:cNvSpPr>
          <p:nvPr/>
        </p:nvSpPr>
        <p:spPr bwMode="auto">
          <a:xfrm>
            <a:off x="8305800" y="3733800"/>
            <a:ext cx="1371600" cy="1143000"/>
          </a:xfrm>
          <a:prstGeom prst="rect">
            <a:avLst/>
          </a:prstGeom>
          <a:solidFill>
            <a:schemeClr val="accent1"/>
          </a:solidFill>
          <a:ln w="9525">
            <a:solidFill>
              <a:schemeClr val="tx1"/>
            </a:solidFill>
            <a:miter lim="800000"/>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sz="2400"/>
              <a:t>IC-DISC</a:t>
            </a:r>
          </a:p>
        </p:txBody>
      </p:sp>
      <p:sp>
        <p:nvSpPr>
          <p:cNvPr id="254988" name="Line 12"/>
          <p:cNvSpPr>
            <a:spLocks noChangeShapeType="1"/>
          </p:cNvSpPr>
          <p:nvPr/>
        </p:nvSpPr>
        <p:spPr bwMode="auto">
          <a:xfrm flipH="1" flipV="1">
            <a:off x="4114800" y="3048000"/>
            <a:ext cx="0" cy="457200"/>
          </a:xfrm>
          <a:prstGeom prst="line">
            <a:avLst/>
          </a:prstGeom>
          <a:noFill/>
          <a:ln w="9525">
            <a:solidFill>
              <a:schemeClr val="tx1"/>
            </a:solidFill>
            <a:round/>
            <a:headEnd/>
            <a:tailEnd type="triangle" w="med" len="med"/>
          </a:ln>
          <a:effectLst/>
        </p:spPr>
        <p:txBody>
          <a:bodyPr/>
          <a:lstStyle/>
          <a:p>
            <a:pPr>
              <a:defRPr/>
            </a:pPr>
            <a:endParaRPr lang="en-US"/>
          </a:p>
        </p:txBody>
      </p:sp>
      <p:sp>
        <p:nvSpPr>
          <p:cNvPr id="254989" name="Line 13"/>
          <p:cNvSpPr>
            <a:spLocks noChangeShapeType="1"/>
          </p:cNvSpPr>
          <p:nvPr/>
        </p:nvSpPr>
        <p:spPr bwMode="auto">
          <a:xfrm flipV="1">
            <a:off x="4419600" y="3048000"/>
            <a:ext cx="0" cy="457200"/>
          </a:xfrm>
          <a:prstGeom prst="line">
            <a:avLst/>
          </a:prstGeom>
          <a:noFill/>
          <a:ln w="9525">
            <a:solidFill>
              <a:schemeClr val="tx1"/>
            </a:solidFill>
            <a:round/>
            <a:headEnd/>
            <a:tailEnd type="triangle" w="med" len="med"/>
          </a:ln>
          <a:effectLst/>
        </p:spPr>
        <p:txBody>
          <a:bodyPr/>
          <a:lstStyle/>
          <a:p>
            <a:pPr>
              <a:defRPr/>
            </a:pPr>
            <a:endParaRPr lang="en-US"/>
          </a:p>
        </p:txBody>
      </p:sp>
      <p:sp>
        <p:nvSpPr>
          <p:cNvPr id="254990" name="Line 14"/>
          <p:cNvSpPr>
            <a:spLocks noChangeShapeType="1"/>
          </p:cNvSpPr>
          <p:nvPr/>
        </p:nvSpPr>
        <p:spPr bwMode="auto">
          <a:xfrm flipV="1">
            <a:off x="4724400" y="3048000"/>
            <a:ext cx="0" cy="457200"/>
          </a:xfrm>
          <a:prstGeom prst="line">
            <a:avLst/>
          </a:prstGeom>
          <a:noFill/>
          <a:ln w="9525">
            <a:solidFill>
              <a:schemeClr val="tx1"/>
            </a:solidFill>
            <a:round/>
            <a:headEnd/>
            <a:tailEnd type="triangle" w="med" len="med"/>
          </a:ln>
          <a:effectLst/>
        </p:spPr>
        <p:txBody>
          <a:bodyPr/>
          <a:lstStyle/>
          <a:p>
            <a:pPr>
              <a:defRPr/>
            </a:pPr>
            <a:endParaRPr lang="en-US"/>
          </a:p>
        </p:txBody>
      </p:sp>
      <p:sp>
        <p:nvSpPr>
          <p:cNvPr id="15373" name="Oval 15"/>
          <p:cNvSpPr>
            <a:spLocks noChangeArrowheads="1"/>
          </p:cNvSpPr>
          <p:nvPr/>
        </p:nvSpPr>
        <p:spPr bwMode="auto">
          <a:xfrm>
            <a:off x="3200400" y="2667000"/>
            <a:ext cx="2286000" cy="533400"/>
          </a:xfrm>
          <a:prstGeom prst="ellipse">
            <a:avLst/>
          </a:prstGeom>
          <a:solidFill>
            <a:schemeClr val="accent1"/>
          </a:solidFill>
          <a:ln w="9525">
            <a:solidFill>
              <a:schemeClr val="tx1"/>
            </a:solidFill>
            <a:round/>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sz="1800" b="1"/>
              <a:t>Individual Owners</a:t>
            </a:r>
          </a:p>
        </p:txBody>
      </p:sp>
      <p:sp>
        <p:nvSpPr>
          <p:cNvPr id="254992" name="Line 16"/>
          <p:cNvSpPr>
            <a:spLocks noChangeShapeType="1"/>
          </p:cNvSpPr>
          <p:nvPr/>
        </p:nvSpPr>
        <p:spPr bwMode="auto">
          <a:xfrm>
            <a:off x="3810000" y="3200400"/>
            <a:ext cx="0" cy="304800"/>
          </a:xfrm>
          <a:prstGeom prst="line">
            <a:avLst/>
          </a:prstGeom>
          <a:noFill/>
          <a:ln w="9525">
            <a:solidFill>
              <a:schemeClr val="tx1"/>
            </a:solidFill>
            <a:round/>
            <a:headEnd/>
            <a:tailEnd/>
          </a:ln>
          <a:effectLst/>
        </p:spPr>
        <p:txBody>
          <a:bodyPr/>
          <a:lstStyle/>
          <a:p>
            <a:pPr>
              <a:defRPr/>
            </a:pPr>
            <a:endParaRPr lang="en-US"/>
          </a:p>
        </p:txBody>
      </p:sp>
      <p:sp>
        <p:nvSpPr>
          <p:cNvPr id="15375" name="Oval 18"/>
          <p:cNvSpPr>
            <a:spLocks noChangeArrowheads="1"/>
          </p:cNvSpPr>
          <p:nvPr/>
        </p:nvSpPr>
        <p:spPr bwMode="auto">
          <a:xfrm>
            <a:off x="6934200" y="2743200"/>
            <a:ext cx="2362200" cy="457200"/>
          </a:xfrm>
          <a:prstGeom prst="ellipse">
            <a:avLst/>
          </a:prstGeom>
          <a:solidFill>
            <a:schemeClr val="accent1"/>
          </a:solidFill>
          <a:ln w="9525">
            <a:solidFill>
              <a:schemeClr val="tx1"/>
            </a:solidFill>
            <a:round/>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sz="1800"/>
              <a:t>Individual Owners</a:t>
            </a:r>
          </a:p>
        </p:txBody>
      </p:sp>
      <p:sp>
        <p:nvSpPr>
          <p:cNvPr id="254995" name="Line 19"/>
          <p:cNvSpPr>
            <a:spLocks noChangeShapeType="1"/>
          </p:cNvSpPr>
          <p:nvPr/>
        </p:nvSpPr>
        <p:spPr bwMode="auto">
          <a:xfrm flipH="1">
            <a:off x="6705600" y="3124200"/>
            <a:ext cx="457200" cy="609600"/>
          </a:xfrm>
          <a:prstGeom prst="line">
            <a:avLst/>
          </a:prstGeom>
          <a:noFill/>
          <a:ln w="9525">
            <a:solidFill>
              <a:schemeClr val="tx1"/>
            </a:solidFill>
            <a:round/>
            <a:headEnd/>
            <a:tailEnd/>
          </a:ln>
          <a:effectLst/>
        </p:spPr>
        <p:txBody>
          <a:bodyPr/>
          <a:lstStyle/>
          <a:p>
            <a:pPr>
              <a:defRPr/>
            </a:pPr>
            <a:endParaRPr lang="en-US"/>
          </a:p>
        </p:txBody>
      </p:sp>
      <p:sp>
        <p:nvSpPr>
          <p:cNvPr id="254996" name="Line 20"/>
          <p:cNvSpPr>
            <a:spLocks noChangeShapeType="1"/>
          </p:cNvSpPr>
          <p:nvPr/>
        </p:nvSpPr>
        <p:spPr bwMode="auto">
          <a:xfrm flipH="1">
            <a:off x="7162800" y="3200400"/>
            <a:ext cx="304800" cy="533400"/>
          </a:xfrm>
          <a:prstGeom prst="line">
            <a:avLst/>
          </a:prstGeom>
          <a:noFill/>
          <a:ln w="9525">
            <a:solidFill>
              <a:schemeClr val="tx1"/>
            </a:solidFill>
            <a:round/>
            <a:headEnd/>
            <a:tailEnd/>
          </a:ln>
          <a:effectLst/>
        </p:spPr>
        <p:txBody>
          <a:bodyPr/>
          <a:lstStyle/>
          <a:p>
            <a:pPr>
              <a:defRPr/>
            </a:pPr>
            <a:endParaRPr lang="en-US"/>
          </a:p>
        </p:txBody>
      </p:sp>
      <p:sp>
        <p:nvSpPr>
          <p:cNvPr id="254997" name="Line 21"/>
          <p:cNvSpPr>
            <a:spLocks noChangeShapeType="1"/>
          </p:cNvSpPr>
          <p:nvPr/>
        </p:nvSpPr>
        <p:spPr bwMode="auto">
          <a:xfrm flipH="1">
            <a:off x="7391400" y="3200400"/>
            <a:ext cx="304800" cy="533400"/>
          </a:xfrm>
          <a:prstGeom prst="line">
            <a:avLst/>
          </a:prstGeom>
          <a:noFill/>
          <a:ln w="9525">
            <a:solidFill>
              <a:schemeClr val="tx1"/>
            </a:solidFill>
            <a:round/>
            <a:headEnd/>
            <a:tailEnd/>
          </a:ln>
          <a:effectLst/>
        </p:spPr>
        <p:txBody>
          <a:bodyPr/>
          <a:lstStyle/>
          <a:p>
            <a:pPr>
              <a:defRPr/>
            </a:pPr>
            <a:endParaRPr lang="en-US"/>
          </a:p>
        </p:txBody>
      </p:sp>
      <p:sp>
        <p:nvSpPr>
          <p:cNvPr id="254999" name="Line 23"/>
          <p:cNvSpPr>
            <a:spLocks noChangeShapeType="1"/>
          </p:cNvSpPr>
          <p:nvPr/>
        </p:nvSpPr>
        <p:spPr bwMode="auto">
          <a:xfrm flipH="1">
            <a:off x="6934200" y="3124200"/>
            <a:ext cx="381000" cy="609600"/>
          </a:xfrm>
          <a:prstGeom prst="line">
            <a:avLst/>
          </a:prstGeom>
          <a:noFill/>
          <a:ln w="9525">
            <a:solidFill>
              <a:schemeClr val="tx1"/>
            </a:solidFill>
            <a:round/>
            <a:headEnd/>
            <a:tailEnd/>
          </a:ln>
          <a:effectLst/>
        </p:spPr>
        <p:txBody>
          <a:bodyPr/>
          <a:lstStyle/>
          <a:p>
            <a:pPr>
              <a:defRPr/>
            </a:pPr>
            <a:endParaRPr lang="en-US"/>
          </a:p>
        </p:txBody>
      </p:sp>
      <p:sp>
        <p:nvSpPr>
          <p:cNvPr id="255001" name="Line 25"/>
          <p:cNvSpPr>
            <a:spLocks noChangeShapeType="1"/>
          </p:cNvSpPr>
          <p:nvPr/>
        </p:nvSpPr>
        <p:spPr bwMode="auto">
          <a:xfrm>
            <a:off x="8382000" y="3200400"/>
            <a:ext cx="228600" cy="533400"/>
          </a:xfrm>
          <a:prstGeom prst="line">
            <a:avLst/>
          </a:prstGeom>
          <a:noFill/>
          <a:ln w="9525">
            <a:solidFill>
              <a:schemeClr val="tx1"/>
            </a:solidFill>
            <a:round/>
            <a:headEnd/>
            <a:tailEnd/>
          </a:ln>
          <a:effectLst/>
        </p:spPr>
        <p:txBody>
          <a:bodyPr/>
          <a:lstStyle/>
          <a:p>
            <a:pPr>
              <a:defRPr/>
            </a:pPr>
            <a:endParaRPr lang="en-US"/>
          </a:p>
        </p:txBody>
      </p:sp>
      <p:sp>
        <p:nvSpPr>
          <p:cNvPr id="255002" name="Line 26"/>
          <p:cNvSpPr>
            <a:spLocks noChangeShapeType="1"/>
          </p:cNvSpPr>
          <p:nvPr/>
        </p:nvSpPr>
        <p:spPr bwMode="auto">
          <a:xfrm>
            <a:off x="8610600" y="3200400"/>
            <a:ext cx="228600" cy="533400"/>
          </a:xfrm>
          <a:prstGeom prst="line">
            <a:avLst/>
          </a:prstGeom>
          <a:noFill/>
          <a:ln w="9525">
            <a:solidFill>
              <a:schemeClr val="tx1"/>
            </a:solidFill>
            <a:round/>
            <a:headEnd/>
            <a:tailEnd/>
          </a:ln>
          <a:effectLst/>
        </p:spPr>
        <p:txBody>
          <a:bodyPr/>
          <a:lstStyle/>
          <a:p>
            <a:pPr>
              <a:defRPr/>
            </a:pPr>
            <a:endParaRPr lang="en-US"/>
          </a:p>
        </p:txBody>
      </p:sp>
      <p:sp>
        <p:nvSpPr>
          <p:cNvPr id="255003" name="Line 27"/>
          <p:cNvSpPr>
            <a:spLocks noChangeShapeType="1"/>
          </p:cNvSpPr>
          <p:nvPr/>
        </p:nvSpPr>
        <p:spPr bwMode="auto">
          <a:xfrm>
            <a:off x="8839200" y="3200400"/>
            <a:ext cx="228600" cy="533400"/>
          </a:xfrm>
          <a:prstGeom prst="line">
            <a:avLst/>
          </a:prstGeom>
          <a:noFill/>
          <a:ln w="9525">
            <a:solidFill>
              <a:schemeClr val="tx1"/>
            </a:solidFill>
            <a:round/>
            <a:headEnd/>
            <a:tailEnd/>
          </a:ln>
          <a:effectLst/>
        </p:spPr>
        <p:txBody>
          <a:bodyPr/>
          <a:lstStyle/>
          <a:p>
            <a:pPr>
              <a:defRPr/>
            </a:pPr>
            <a:endParaRPr lang="en-US"/>
          </a:p>
        </p:txBody>
      </p:sp>
      <p:sp>
        <p:nvSpPr>
          <p:cNvPr id="255004" name="Line 28"/>
          <p:cNvSpPr>
            <a:spLocks noChangeShapeType="1"/>
          </p:cNvSpPr>
          <p:nvPr/>
        </p:nvSpPr>
        <p:spPr bwMode="auto">
          <a:xfrm>
            <a:off x="8991600" y="3124200"/>
            <a:ext cx="381000" cy="609600"/>
          </a:xfrm>
          <a:prstGeom prst="line">
            <a:avLst/>
          </a:prstGeom>
          <a:noFill/>
          <a:ln w="9525">
            <a:solidFill>
              <a:schemeClr val="tx1"/>
            </a:solidFill>
            <a:round/>
            <a:headEnd/>
            <a:tailEnd/>
          </a:ln>
          <a:effectLst/>
        </p:spPr>
        <p:txBody>
          <a:bodyPr/>
          <a:lstStyle/>
          <a:p>
            <a:pPr>
              <a:defRPr/>
            </a:pPr>
            <a:endParaRPr lang="en-US"/>
          </a:p>
        </p:txBody>
      </p:sp>
    </p:spTree>
    <p:extLst>
      <p:ext uri="{BB962C8B-B14F-4D97-AF65-F5344CB8AC3E}">
        <p14:creationId xmlns:p14="http://schemas.microsoft.com/office/powerpoint/2010/main" val="15586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838200" y="410368"/>
            <a:ext cx="10515600" cy="1325563"/>
          </a:xfrm>
        </p:spPr>
        <p:txBody>
          <a:bodyPr/>
          <a:lstStyle/>
          <a:p>
            <a:pPr algn="ctr"/>
            <a:r>
              <a:rPr lang="en-US" b="1" dirty="0" smtClean="0"/>
              <a:t>IC-DISC Federal Taxation</a:t>
            </a:r>
          </a:p>
        </p:txBody>
      </p:sp>
      <p:sp>
        <p:nvSpPr>
          <p:cNvPr id="12292" name="Rectangle 3"/>
          <p:cNvSpPr>
            <a:spLocks noGrp="1" noChangeArrowheads="1"/>
          </p:cNvSpPr>
          <p:nvPr>
            <p:ph idx="1"/>
          </p:nvPr>
        </p:nvSpPr>
        <p:spPr>
          <a:xfrm>
            <a:off x="838200" y="2187574"/>
            <a:ext cx="10515600" cy="4351338"/>
          </a:xfrm>
        </p:spPr>
        <p:txBody>
          <a:bodyPr>
            <a:normAutofit/>
          </a:bodyPr>
          <a:lstStyle/>
          <a:p>
            <a:pPr>
              <a:spcBef>
                <a:spcPts val="500"/>
              </a:spcBef>
              <a:spcAft>
                <a:spcPts val="500"/>
              </a:spcAft>
            </a:pPr>
            <a:r>
              <a:rPr lang="en-US" dirty="0" smtClean="0"/>
              <a:t>The IC-DISC does not pay any income tax on its taxable income from the export sales.</a:t>
            </a:r>
          </a:p>
          <a:p>
            <a:pPr>
              <a:spcBef>
                <a:spcPts val="500"/>
              </a:spcBef>
              <a:spcAft>
                <a:spcPts val="500"/>
              </a:spcAft>
            </a:pPr>
            <a:r>
              <a:rPr lang="en-US" dirty="0" smtClean="0"/>
              <a:t>It must file an annual information return on Form 1120-IC DISC. </a:t>
            </a:r>
          </a:p>
          <a:p>
            <a:pPr>
              <a:spcBef>
                <a:spcPts val="500"/>
              </a:spcBef>
              <a:spcAft>
                <a:spcPts val="500"/>
              </a:spcAft>
            </a:pPr>
            <a:r>
              <a:rPr lang="en-US" dirty="0" smtClean="0"/>
              <a:t>It takes profits and pays a dividend back to shareholder company or individual s/h’s. </a:t>
            </a:r>
          </a:p>
          <a:p>
            <a:pPr>
              <a:spcBef>
                <a:spcPts val="500"/>
              </a:spcBef>
              <a:spcAft>
                <a:spcPts val="500"/>
              </a:spcAft>
            </a:pPr>
            <a:r>
              <a:rPr lang="en-US" dirty="0" smtClean="0"/>
              <a:t>If the  shareholder is an S corporation or an LLC, the dividend is passed-through &amp; taxed at the individual level at maximum current qualified dividend rate of 23.8 % (Includes 3.8% Medicare Tax)   </a:t>
            </a:r>
          </a:p>
          <a:p>
            <a:endParaRPr lang="en-US" dirty="0" smtClean="0"/>
          </a:p>
        </p:txBody>
      </p:sp>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343FE0EB-6B1A-4B12-91E9-F8BC9F913D93}" type="slidenum">
              <a:rPr lang="en-US" sz="1400"/>
              <a:pPr/>
              <a:t>12</a:t>
            </a:fld>
            <a:endParaRPr lang="en-US" sz="1400"/>
          </a:p>
        </p:txBody>
      </p:sp>
    </p:spTree>
    <p:extLst>
      <p:ext uri="{BB962C8B-B14F-4D97-AF65-F5344CB8AC3E}">
        <p14:creationId xmlns:p14="http://schemas.microsoft.com/office/powerpoint/2010/main" val="1266654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State Taxation of IC-DISC</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Alabama </a:t>
            </a:r>
          </a:p>
          <a:p>
            <a:pPr lvl="1"/>
            <a:r>
              <a:rPr lang="en-US" dirty="0" smtClean="0"/>
              <a:t>AL taxes IC-DISCs as if they were ordinary C-Corporations.</a:t>
            </a:r>
          </a:p>
          <a:p>
            <a:pPr lvl="1"/>
            <a:r>
              <a:rPr lang="en-US" dirty="0" smtClean="0"/>
              <a:t>The applicable Alabama code and regulations regarding C-Corporations applies. </a:t>
            </a:r>
            <a:r>
              <a:rPr lang="en-US" i="1" dirty="0" smtClean="0"/>
              <a:t>(there is no specific language on IC-DISCs).</a:t>
            </a:r>
          </a:p>
          <a:p>
            <a:r>
              <a:rPr lang="en-US" dirty="0"/>
              <a:t>Mississippi</a:t>
            </a:r>
          </a:p>
          <a:p>
            <a:pPr lvl="1"/>
            <a:r>
              <a:rPr lang="en-US" dirty="0" smtClean="0"/>
              <a:t>MS </a:t>
            </a:r>
            <a:r>
              <a:rPr lang="en-US" dirty="0"/>
              <a:t>also taxes IC-DISCs as if they were ordinary corporations (Miss Reg. 807).</a:t>
            </a:r>
          </a:p>
          <a:p>
            <a:pPr lvl="1"/>
            <a:r>
              <a:rPr lang="en-US" dirty="0"/>
              <a:t>Therefore it is an eligible corporation for consolidated or combined return purposes where the entity is a member of an affiliated group</a:t>
            </a:r>
            <a:r>
              <a:rPr lang="en-US" dirty="0" smtClean="0"/>
              <a:t>.</a:t>
            </a:r>
          </a:p>
          <a:p>
            <a:r>
              <a:rPr lang="en-US" dirty="0" smtClean="0"/>
              <a:t>Florida</a:t>
            </a:r>
          </a:p>
          <a:p>
            <a:pPr lvl="1"/>
            <a:r>
              <a:rPr lang="en-US" dirty="0" smtClean="0"/>
              <a:t>Respects the federal tax treatment of the IC-DISC. More clearly, it is not a taxable entity for Florida state tax purposes.</a:t>
            </a:r>
          </a:p>
          <a:p>
            <a:pPr>
              <a:buNone/>
            </a:pPr>
            <a:r>
              <a:rPr lang="en-US" dirty="0" smtClean="0"/>
              <a:t>                                                                                                                                        </a:t>
            </a:r>
            <a:r>
              <a:rPr lang="en-US" sz="1200" dirty="0" smtClean="0"/>
              <a:t>13</a:t>
            </a:r>
            <a:endParaRPr lang="en-US" dirty="0"/>
          </a:p>
        </p:txBody>
      </p:sp>
    </p:spTree>
    <p:extLst>
      <p:ext uri="{BB962C8B-B14F-4D97-AF65-F5344CB8AC3E}">
        <p14:creationId xmlns:p14="http://schemas.microsoft.com/office/powerpoint/2010/main" val="2040193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algn="ctr"/>
            <a:r>
              <a:rPr lang="en-US" sz="4000" b="1" dirty="0"/>
              <a:t>IC-DISC REQUIREMENTS</a:t>
            </a:r>
            <a:endParaRPr lang="en-US" b="1" dirty="0" smtClean="0"/>
          </a:p>
        </p:txBody>
      </p:sp>
      <p:sp>
        <p:nvSpPr>
          <p:cNvPr id="13316" name="Rectangle 3"/>
          <p:cNvSpPr>
            <a:spLocks noGrp="1" noChangeArrowheads="1"/>
          </p:cNvSpPr>
          <p:nvPr>
            <p:ph idx="1"/>
          </p:nvPr>
        </p:nvSpPr>
        <p:spPr/>
        <p:txBody>
          <a:bodyPr/>
          <a:lstStyle/>
          <a:p>
            <a:pPr>
              <a:spcBef>
                <a:spcPts val="500"/>
              </a:spcBef>
              <a:spcAft>
                <a:spcPts val="500"/>
              </a:spcAft>
            </a:pPr>
            <a:r>
              <a:rPr lang="en-US" dirty="0" smtClean="0"/>
              <a:t>Be a domestic C corporation,   </a:t>
            </a:r>
          </a:p>
          <a:p>
            <a:pPr>
              <a:spcBef>
                <a:spcPts val="500"/>
              </a:spcBef>
              <a:spcAft>
                <a:spcPts val="500"/>
              </a:spcAft>
            </a:pPr>
            <a:r>
              <a:rPr lang="en-US" dirty="0" smtClean="0"/>
              <a:t>Have only a single class of stock with a minimum par value of $2,500, </a:t>
            </a:r>
          </a:p>
          <a:p>
            <a:pPr>
              <a:spcBef>
                <a:spcPts val="500"/>
              </a:spcBef>
              <a:spcAft>
                <a:spcPts val="500"/>
              </a:spcAft>
            </a:pPr>
            <a:r>
              <a:rPr lang="en-US" dirty="0" smtClean="0"/>
              <a:t>Make a timely IC-DISC election,</a:t>
            </a:r>
          </a:p>
          <a:p>
            <a:pPr lvl="1">
              <a:spcAft>
                <a:spcPts val="500"/>
              </a:spcAft>
            </a:pPr>
            <a:r>
              <a:rPr lang="en-US" dirty="0" smtClean="0"/>
              <a:t>Within first 90 days following formation of a new IC-DISC.</a:t>
            </a:r>
          </a:p>
          <a:p>
            <a:pPr>
              <a:spcBef>
                <a:spcPts val="500"/>
              </a:spcBef>
              <a:spcAft>
                <a:spcPts val="500"/>
              </a:spcAft>
            </a:pPr>
            <a:r>
              <a:rPr lang="en-US" dirty="0" smtClean="0"/>
              <a:t>Meet the 95% qualifying assets test,</a:t>
            </a:r>
          </a:p>
          <a:p>
            <a:pPr>
              <a:spcBef>
                <a:spcPts val="500"/>
              </a:spcBef>
              <a:spcAft>
                <a:spcPts val="500"/>
              </a:spcAft>
            </a:pPr>
            <a:r>
              <a:rPr lang="en-US" dirty="0" smtClean="0"/>
              <a:t>Meet the 95% qualifying gross receipts test,</a:t>
            </a:r>
          </a:p>
          <a:p>
            <a:pPr>
              <a:spcBef>
                <a:spcPts val="500"/>
              </a:spcBef>
              <a:spcAft>
                <a:spcPts val="500"/>
              </a:spcAft>
            </a:pPr>
            <a:r>
              <a:rPr lang="en-US" dirty="0" smtClean="0"/>
              <a:t>Have a separate set of books, and</a:t>
            </a:r>
          </a:p>
          <a:p>
            <a:pPr>
              <a:spcBef>
                <a:spcPts val="500"/>
              </a:spcBef>
              <a:spcAft>
                <a:spcPts val="500"/>
              </a:spcAft>
            </a:pPr>
            <a:r>
              <a:rPr lang="en-US" dirty="0" smtClean="0"/>
              <a:t>Have its own bank account</a:t>
            </a:r>
          </a:p>
          <a:p>
            <a:pPr>
              <a:spcBef>
                <a:spcPts val="500"/>
              </a:spcBef>
              <a:spcAft>
                <a:spcPts val="500"/>
              </a:spcAft>
            </a:pPr>
            <a:endParaRPr lang="en-US" dirty="0" smtClean="0"/>
          </a:p>
        </p:txBody>
      </p:sp>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CAE3948F-1405-43D9-A827-B4301E7B4E13}" type="slidenum">
              <a:rPr lang="en-US" sz="1400"/>
              <a:pPr/>
              <a:t>14</a:t>
            </a:fld>
            <a:endParaRPr lang="en-US" sz="1400"/>
          </a:p>
        </p:txBody>
      </p:sp>
    </p:spTree>
    <p:extLst>
      <p:ext uri="{BB962C8B-B14F-4D97-AF65-F5344CB8AC3E}">
        <p14:creationId xmlns:p14="http://schemas.microsoft.com/office/powerpoint/2010/main" val="4249829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D7D6445A-3198-44C9-B249-ACF290B9E6B2}" type="slidenum">
              <a:rPr lang="en-US" sz="1400"/>
              <a:pPr/>
              <a:t>15</a:t>
            </a:fld>
            <a:endParaRPr lang="en-US" sz="1400"/>
          </a:p>
        </p:txBody>
      </p:sp>
      <p:sp>
        <p:nvSpPr>
          <p:cNvPr id="16387" name="Rectangle 2"/>
          <p:cNvSpPr>
            <a:spLocks noGrp="1" noChangeArrowheads="1"/>
          </p:cNvSpPr>
          <p:nvPr>
            <p:ph type="title"/>
          </p:nvPr>
        </p:nvSpPr>
        <p:spPr>
          <a:xfrm>
            <a:off x="2057400" y="290732"/>
            <a:ext cx="7010400" cy="990600"/>
          </a:xfrm>
        </p:spPr>
        <p:txBody>
          <a:bodyPr>
            <a:noAutofit/>
          </a:bodyPr>
          <a:lstStyle/>
          <a:p>
            <a:pPr algn="ctr"/>
            <a:r>
              <a:rPr lang="en-US" sz="4000" dirty="0"/>
              <a:t/>
            </a:r>
            <a:br>
              <a:rPr lang="en-US" sz="4000" dirty="0"/>
            </a:br>
            <a:r>
              <a:rPr lang="en-US" sz="4000" dirty="0"/>
              <a:t/>
            </a:r>
            <a:br>
              <a:rPr lang="en-US" sz="4000" dirty="0"/>
            </a:br>
            <a:r>
              <a:rPr lang="en-US" sz="4000" b="1" dirty="0"/>
              <a:t>95% QUALIFIED EXPORT </a:t>
            </a:r>
            <a:r>
              <a:rPr lang="en-US" sz="4000" b="1" dirty="0" smtClean="0"/>
              <a:t/>
            </a:r>
            <a:br>
              <a:rPr lang="en-US" sz="4000" b="1" dirty="0" smtClean="0"/>
            </a:br>
            <a:r>
              <a:rPr lang="en-US" sz="4000" b="1" dirty="0" smtClean="0"/>
              <a:t>GROSS RECEIPTS TEST </a:t>
            </a:r>
            <a:r>
              <a:rPr lang="en-US" sz="4000" dirty="0"/>
              <a:t/>
            </a:r>
            <a:br>
              <a:rPr lang="en-US" sz="4000" dirty="0"/>
            </a:br>
            <a:endParaRPr lang="en-US" sz="4000" dirty="0"/>
          </a:p>
        </p:txBody>
      </p:sp>
      <p:sp>
        <p:nvSpPr>
          <p:cNvPr id="16388" name="Rectangle 3"/>
          <p:cNvSpPr>
            <a:spLocks noGrp="1" noChangeArrowheads="1"/>
          </p:cNvSpPr>
          <p:nvPr>
            <p:ph type="body" idx="1"/>
          </p:nvPr>
        </p:nvSpPr>
        <p:spPr>
          <a:xfrm>
            <a:off x="1207477" y="2584376"/>
            <a:ext cx="10146323" cy="3119536"/>
          </a:xfrm>
        </p:spPr>
        <p:txBody>
          <a:bodyPr>
            <a:normAutofit/>
          </a:bodyPr>
          <a:lstStyle/>
          <a:p>
            <a:r>
              <a:rPr lang="en-US" dirty="0"/>
              <a:t>Sales of certain qualified export property</a:t>
            </a:r>
            <a:r>
              <a:rPr lang="en-US" dirty="0" smtClean="0"/>
              <a:t>,</a:t>
            </a:r>
            <a:endParaRPr lang="en-US" dirty="0"/>
          </a:p>
          <a:p>
            <a:r>
              <a:rPr lang="en-US" dirty="0"/>
              <a:t>Certain export related </a:t>
            </a:r>
            <a:r>
              <a:rPr lang="en-US" dirty="0" smtClean="0"/>
              <a:t>dividends and interest,</a:t>
            </a:r>
            <a:endParaRPr lang="en-US" dirty="0"/>
          </a:p>
          <a:p>
            <a:r>
              <a:rPr lang="en-US" dirty="0"/>
              <a:t>Interest income on an obligation arising from “producers’ loan”(s) and, </a:t>
            </a:r>
          </a:p>
          <a:p>
            <a:r>
              <a:rPr lang="en-US" dirty="0"/>
              <a:t>Certain export related managerial services income.</a:t>
            </a:r>
            <a:r>
              <a:rPr lang="en-US" sz="3200" dirty="0"/>
              <a:t>	</a:t>
            </a:r>
          </a:p>
          <a:p>
            <a:pPr>
              <a:lnSpc>
                <a:spcPct val="90000"/>
              </a:lnSpc>
            </a:pPr>
            <a:endParaRPr lang="en-US" sz="4800" dirty="0"/>
          </a:p>
        </p:txBody>
      </p:sp>
    </p:spTree>
    <p:extLst>
      <p:ext uri="{BB962C8B-B14F-4D97-AF65-F5344CB8AC3E}">
        <p14:creationId xmlns:p14="http://schemas.microsoft.com/office/powerpoint/2010/main" val="3488094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F17C54CA-CD4D-4DE0-BCF1-E4D30B5C6A7C}" type="slidenum">
              <a:rPr lang="en-US" sz="1400"/>
              <a:pPr/>
              <a:t>16</a:t>
            </a:fld>
            <a:endParaRPr lang="en-US" sz="1400"/>
          </a:p>
        </p:txBody>
      </p:sp>
      <p:sp>
        <p:nvSpPr>
          <p:cNvPr id="17411" name="Rectangle 2"/>
          <p:cNvSpPr>
            <a:spLocks noGrp="1" noChangeArrowheads="1"/>
          </p:cNvSpPr>
          <p:nvPr>
            <p:ph type="title"/>
          </p:nvPr>
        </p:nvSpPr>
        <p:spPr/>
        <p:txBody>
          <a:bodyPr/>
          <a:lstStyle/>
          <a:p>
            <a:pPr algn="ctr"/>
            <a:r>
              <a:rPr lang="en-US" sz="4000" b="1" dirty="0"/>
              <a:t>QUALIFYING GROSS </a:t>
            </a:r>
            <a:r>
              <a:rPr lang="en-US" sz="4000" b="1" dirty="0" smtClean="0"/>
              <a:t>RECEIPTS (CONT’D)</a:t>
            </a:r>
            <a:endParaRPr lang="en-US" b="1" dirty="0" smtClean="0"/>
          </a:p>
        </p:txBody>
      </p:sp>
      <p:sp>
        <p:nvSpPr>
          <p:cNvPr id="17412" name="Rectangle 3"/>
          <p:cNvSpPr>
            <a:spLocks noGrp="1" noChangeArrowheads="1"/>
          </p:cNvSpPr>
          <p:nvPr>
            <p:ph type="body" idx="1"/>
          </p:nvPr>
        </p:nvSpPr>
        <p:spPr>
          <a:xfrm>
            <a:off x="838200" y="2506662"/>
            <a:ext cx="10515600" cy="4351338"/>
          </a:xfrm>
        </p:spPr>
        <p:txBody>
          <a:bodyPr/>
          <a:lstStyle/>
          <a:p>
            <a:r>
              <a:rPr lang="en-US" dirty="0" smtClean="0"/>
              <a:t>Income or Commissions from certain “Related and Subsidiary” Services and,</a:t>
            </a:r>
          </a:p>
          <a:p>
            <a:endParaRPr lang="en-US" dirty="0" smtClean="0"/>
          </a:p>
          <a:p>
            <a:r>
              <a:rPr lang="en-US" dirty="0" smtClean="0"/>
              <a:t>Engineering or Architectural Services in connection with construction projects located or planned for location outside the U.S.</a:t>
            </a:r>
          </a:p>
        </p:txBody>
      </p:sp>
    </p:spTree>
    <p:extLst>
      <p:ext uri="{BB962C8B-B14F-4D97-AF65-F5344CB8AC3E}">
        <p14:creationId xmlns:p14="http://schemas.microsoft.com/office/powerpoint/2010/main" val="2815665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rmAutofit/>
          </a:bodyPr>
          <a:lstStyle/>
          <a:p>
            <a:pPr algn="ctr"/>
            <a:r>
              <a:rPr lang="en-US" sz="4000" b="1" dirty="0"/>
              <a:t>95% QUALIFYING EXPORT ASSETS TEST </a:t>
            </a:r>
            <a:r>
              <a:rPr lang="en-US" sz="4000" b="1" dirty="0" smtClean="0"/>
              <a:t/>
            </a:r>
            <a:br>
              <a:rPr lang="en-US" sz="4000" b="1" dirty="0" smtClean="0"/>
            </a:br>
            <a:r>
              <a:rPr lang="en-US" sz="4000" b="1" dirty="0" smtClean="0"/>
              <a:t>(Applied </a:t>
            </a:r>
            <a:r>
              <a:rPr lang="en-US" sz="4000" b="1" dirty="0"/>
              <a:t>@ </a:t>
            </a:r>
            <a:r>
              <a:rPr lang="en-US" sz="4000" b="1" dirty="0" smtClean="0"/>
              <a:t>Year End “EOY”)</a:t>
            </a:r>
            <a:endParaRPr lang="en-US" b="1" dirty="0" smtClean="0"/>
          </a:p>
        </p:txBody>
      </p:sp>
      <p:sp>
        <p:nvSpPr>
          <p:cNvPr id="18436" name="Rectangle 3"/>
          <p:cNvSpPr>
            <a:spLocks noGrp="1" noChangeArrowheads="1"/>
          </p:cNvSpPr>
          <p:nvPr>
            <p:ph idx="1"/>
          </p:nvPr>
        </p:nvSpPr>
        <p:spPr>
          <a:xfrm>
            <a:off x="838200" y="2187574"/>
            <a:ext cx="10515600" cy="4351338"/>
          </a:xfrm>
        </p:spPr>
        <p:txBody>
          <a:bodyPr>
            <a:normAutofit/>
          </a:bodyPr>
          <a:lstStyle/>
          <a:p>
            <a:pPr lvl="3">
              <a:spcAft>
                <a:spcPts val="500"/>
              </a:spcAft>
              <a:buFont typeface="Symbol" panose="05050102010706020507" pitchFamily="18" charset="2"/>
              <a:buChar char="·"/>
            </a:pPr>
            <a:r>
              <a:rPr lang="en-US" sz="2800" dirty="0"/>
              <a:t>Accounts Receivable -</a:t>
            </a:r>
            <a:r>
              <a:rPr lang="en-US" sz="2800" dirty="0" smtClean="0"/>
              <a:t>export </a:t>
            </a:r>
            <a:r>
              <a:rPr lang="en-US" sz="2800" dirty="0"/>
              <a:t>sales of DISC or its Supplier</a:t>
            </a:r>
          </a:p>
          <a:p>
            <a:pPr lvl="3">
              <a:spcAft>
                <a:spcPts val="500"/>
              </a:spcAft>
              <a:buFont typeface="Symbol" panose="05050102010706020507" pitchFamily="18" charset="2"/>
              <a:buChar char="·"/>
            </a:pPr>
            <a:r>
              <a:rPr lang="en-US" sz="2800" dirty="0"/>
              <a:t>“Producer Loans” to related supplier-5 yr. maximum term </a:t>
            </a:r>
          </a:p>
          <a:p>
            <a:pPr lvl="3">
              <a:spcAft>
                <a:spcPts val="500"/>
              </a:spcAft>
              <a:buFont typeface="Symbol" panose="05050102010706020507" pitchFamily="18" charset="2"/>
              <a:buChar char="·"/>
            </a:pPr>
            <a:r>
              <a:rPr lang="en-US" sz="2800" dirty="0"/>
              <a:t>Funds Awaiting Investment</a:t>
            </a:r>
          </a:p>
          <a:p>
            <a:pPr lvl="3">
              <a:spcAft>
                <a:spcPts val="500"/>
              </a:spcAft>
              <a:buFont typeface="Symbol" panose="05050102010706020507" pitchFamily="18" charset="2"/>
              <a:buChar char="·"/>
            </a:pPr>
            <a:r>
              <a:rPr lang="en-US" sz="2800" dirty="0"/>
              <a:t>Obligations of Ex-</a:t>
            </a:r>
            <a:r>
              <a:rPr lang="en-US" sz="2800" dirty="0" err="1"/>
              <a:t>Im</a:t>
            </a:r>
            <a:r>
              <a:rPr lang="en-US" sz="2800" dirty="0"/>
              <a:t> </a:t>
            </a:r>
            <a:r>
              <a:rPr lang="en-US" sz="2800" dirty="0" smtClean="0"/>
              <a:t>Bank and </a:t>
            </a:r>
            <a:r>
              <a:rPr lang="en-US" sz="2800" dirty="0"/>
              <a:t>PEFCO </a:t>
            </a:r>
          </a:p>
          <a:p>
            <a:pPr lvl="3">
              <a:spcAft>
                <a:spcPts val="500"/>
              </a:spcAft>
              <a:buFont typeface="Symbol" panose="05050102010706020507" pitchFamily="18" charset="2"/>
              <a:buChar char="·"/>
            </a:pPr>
            <a:r>
              <a:rPr lang="en-US" sz="2800" dirty="0"/>
              <a:t>Reasonable Working </a:t>
            </a:r>
            <a:r>
              <a:rPr lang="en-US" sz="2800" dirty="0" smtClean="0"/>
              <a:t>Capital</a:t>
            </a:r>
          </a:p>
          <a:p>
            <a:pPr lvl="3">
              <a:spcAft>
                <a:spcPts val="500"/>
              </a:spcAft>
              <a:buFont typeface="Symbol" panose="05050102010706020507" pitchFamily="18" charset="2"/>
              <a:buChar char="·"/>
            </a:pPr>
            <a:r>
              <a:rPr lang="en-US" sz="2800" dirty="0" smtClean="0"/>
              <a:t>These EOY amounts must total at least 95% of the IC-DISCs total assets at EOY.</a:t>
            </a:r>
            <a:endParaRPr lang="en-US" sz="2800" dirty="0"/>
          </a:p>
        </p:txBody>
      </p:sp>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2655E730-9D67-426A-BE5C-EBBA42F3E34C}" type="slidenum">
              <a:rPr lang="en-US" sz="1400"/>
              <a:pPr/>
              <a:t>17</a:t>
            </a:fld>
            <a:endParaRPr lang="en-US" sz="1400"/>
          </a:p>
        </p:txBody>
      </p:sp>
    </p:spTree>
    <p:extLst>
      <p:ext uri="{BB962C8B-B14F-4D97-AF65-F5344CB8AC3E}">
        <p14:creationId xmlns:p14="http://schemas.microsoft.com/office/powerpoint/2010/main" val="654742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AA1720A4-635C-4387-9AA4-5D0071AB2257}" type="slidenum">
              <a:rPr lang="en-US" sz="1400"/>
              <a:pPr/>
              <a:t>18</a:t>
            </a:fld>
            <a:endParaRPr lang="en-US" sz="1400"/>
          </a:p>
        </p:txBody>
      </p:sp>
      <p:sp>
        <p:nvSpPr>
          <p:cNvPr id="19459" name="Rectangle 2"/>
          <p:cNvSpPr>
            <a:spLocks noGrp="1" noChangeArrowheads="1"/>
          </p:cNvSpPr>
          <p:nvPr>
            <p:ph type="title"/>
          </p:nvPr>
        </p:nvSpPr>
        <p:spPr/>
        <p:txBody>
          <a:bodyPr/>
          <a:lstStyle/>
          <a:p>
            <a:pPr algn="ctr"/>
            <a:r>
              <a:rPr lang="en-US" b="1" dirty="0" smtClean="0"/>
              <a:t>QUALIFYING EXPORT PROPERTY</a:t>
            </a:r>
          </a:p>
        </p:txBody>
      </p:sp>
      <p:sp>
        <p:nvSpPr>
          <p:cNvPr id="19460" name="Rectangle 3"/>
          <p:cNvSpPr>
            <a:spLocks noGrp="1" noChangeArrowheads="1"/>
          </p:cNvSpPr>
          <p:nvPr>
            <p:ph type="body" idx="1"/>
          </p:nvPr>
        </p:nvSpPr>
        <p:spPr/>
        <p:txBody>
          <a:bodyPr/>
          <a:lstStyle/>
          <a:p>
            <a:pPr>
              <a:spcBef>
                <a:spcPts val="500"/>
              </a:spcBef>
              <a:spcAft>
                <a:spcPts val="500"/>
              </a:spcAft>
            </a:pPr>
            <a:r>
              <a:rPr lang="en-US" dirty="0" smtClean="0"/>
              <a:t>Manufactured, produced, grown or extracted in the United States by a person other than an IC-DISC;</a:t>
            </a:r>
          </a:p>
          <a:p>
            <a:pPr>
              <a:spcBef>
                <a:spcPts val="500"/>
              </a:spcBef>
              <a:spcAft>
                <a:spcPts val="500"/>
              </a:spcAft>
            </a:pPr>
            <a:r>
              <a:rPr lang="en-US" dirty="0" smtClean="0"/>
              <a:t>Is held primarily for:       </a:t>
            </a:r>
          </a:p>
          <a:p>
            <a:pPr marL="0" indent="0">
              <a:spcAft>
                <a:spcPts val="500"/>
              </a:spcAft>
              <a:buNone/>
            </a:pPr>
            <a:r>
              <a:rPr lang="en-US" dirty="0" smtClean="0"/>
              <a:t>              -- sale, lease or rental                                    </a:t>
            </a:r>
          </a:p>
          <a:p>
            <a:pPr marL="0" indent="0">
              <a:spcBef>
                <a:spcPts val="500"/>
              </a:spcBef>
              <a:spcAft>
                <a:spcPts val="500"/>
              </a:spcAft>
              <a:buNone/>
            </a:pPr>
            <a:r>
              <a:rPr lang="en-US" dirty="0" smtClean="0"/>
              <a:t>              -- for direct use, consumption or disposition outside the United  </a:t>
            </a:r>
            <a:r>
              <a:rPr lang="en-US" dirty="0" smtClean="0">
                <a:solidFill>
                  <a:schemeClr val="accent1">
                    <a:lumMod val="60000"/>
                    <a:lumOff val="40000"/>
                  </a:schemeClr>
                </a:solidFill>
              </a:rPr>
              <a:t>S  </a:t>
            </a:r>
            <a:r>
              <a:rPr lang="en-US" dirty="0" smtClean="0"/>
              <a:t>             States,       </a:t>
            </a:r>
          </a:p>
          <a:p>
            <a:pPr>
              <a:spcBef>
                <a:spcPts val="500"/>
              </a:spcBef>
              <a:spcAft>
                <a:spcPts val="500"/>
              </a:spcAft>
            </a:pPr>
            <a:r>
              <a:rPr lang="en-US" dirty="0" smtClean="0"/>
              <a:t>contain a minimum of 50% U.S. content, and</a:t>
            </a:r>
          </a:p>
          <a:p>
            <a:pPr>
              <a:spcBef>
                <a:spcPts val="500"/>
              </a:spcBef>
              <a:spcAft>
                <a:spcPts val="500"/>
              </a:spcAft>
            </a:pPr>
            <a:r>
              <a:rPr lang="en-US" dirty="0"/>
              <a:t>n</a:t>
            </a:r>
            <a:r>
              <a:rPr lang="en-US" dirty="0" smtClean="0"/>
              <a:t>ot be specifically disqualified as export property.</a:t>
            </a:r>
          </a:p>
          <a:p>
            <a:endParaRPr lang="en-US" dirty="0" smtClean="0"/>
          </a:p>
        </p:txBody>
      </p:sp>
    </p:spTree>
    <p:extLst>
      <p:ext uri="{BB962C8B-B14F-4D97-AF65-F5344CB8AC3E}">
        <p14:creationId xmlns:p14="http://schemas.microsoft.com/office/powerpoint/2010/main" val="3260233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3FEC3D8A-BC4D-48CB-90BC-6420CFDD1E9D}" type="slidenum">
              <a:rPr lang="en-US" sz="1400"/>
              <a:pPr/>
              <a:t>19</a:t>
            </a:fld>
            <a:endParaRPr lang="en-US" sz="1400"/>
          </a:p>
        </p:txBody>
      </p:sp>
      <p:sp>
        <p:nvSpPr>
          <p:cNvPr id="20483" name="Rectangle 2"/>
          <p:cNvSpPr>
            <a:spLocks noGrp="1" noChangeArrowheads="1"/>
          </p:cNvSpPr>
          <p:nvPr>
            <p:ph type="title"/>
          </p:nvPr>
        </p:nvSpPr>
        <p:spPr/>
        <p:txBody>
          <a:bodyPr/>
          <a:lstStyle/>
          <a:p>
            <a:pPr algn="ctr"/>
            <a:r>
              <a:rPr lang="en-US" b="1" dirty="0" smtClean="0"/>
              <a:t>Intercompany Pricing Rules</a:t>
            </a:r>
          </a:p>
        </p:txBody>
      </p:sp>
      <p:sp>
        <p:nvSpPr>
          <p:cNvPr id="20484" name="Rectangle 3"/>
          <p:cNvSpPr>
            <a:spLocks noGrp="1" noChangeArrowheads="1"/>
          </p:cNvSpPr>
          <p:nvPr>
            <p:ph type="body" idx="1"/>
          </p:nvPr>
        </p:nvSpPr>
        <p:spPr>
          <a:xfrm>
            <a:off x="838200" y="2187574"/>
            <a:ext cx="10515600" cy="4351338"/>
          </a:xfrm>
        </p:spPr>
        <p:txBody>
          <a:bodyPr/>
          <a:lstStyle/>
          <a:p>
            <a:pPr>
              <a:spcBef>
                <a:spcPts val="500"/>
              </a:spcBef>
              <a:spcAft>
                <a:spcPts val="500"/>
              </a:spcAft>
            </a:pPr>
            <a:r>
              <a:rPr lang="en-US" dirty="0" smtClean="0"/>
              <a:t>The income of the IC-DISC is calculated based on the combined income &amp; expenses related to the export sales of the U.S. exporter and the IC-DISC</a:t>
            </a:r>
          </a:p>
          <a:p>
            <a:pPr>
              <a:spcBef>
                <a:spcPts val="500"/>
              </a:spcBef>
              <a:spcAft>
                <a:spcPts val="500"/>
              </a:spcAft>
            </a:pPr>
            <a:r>
              <a:rPr lang="en-US" dirty="0" smtClean="0"/>
              <a:t>IC-DISC may be “Buy-Sell DISC” or (more commonly) “Commission DISC”</a:t>
            </a:r>
          </a:p>
          <a:p>
            <a:pPr>
              <a:spcBef>
                <a:spcPts val="500"/>
              </a:spcBef>
              <a:spcAft>
                <a:spcPts val="500"/>
              </a:spcAft>
            </a:pPr>
            <a:r>
              <a:rPr lang="en-US" dirty="0" smtClean="0"/>
              <a:t>IC-DISC is allowed to earn net income up to the greatest amount computed using 3 alternative methods:</a:t>
            </a:r>
          </a:p>
        </p:txBody>
      </p:sp>
    </p:spTree>
    <p:extLst>
      <p:ext uri="{BB962C8B-B14F-4D97-AF65-F5344CB8AC3E}">
        <p14:creationId xmlns:p14="http://schemas.microsoft.com/office/powerpoint/2010/main" val="1730967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Today’s Speakers</a:t>
            </a:r>
            <a:endParaRPr lang="en-US" b="1" dirty="0"/>
          </a:p>
        </p:txBody>
      </p:sp>
      <p:sp>
        <p:nvSpPr>
          <p:cNvPr id="3" name="Content Placeholder 2"/>
          <p:cNvSpPr>
            <a:spLocks noGrp="1"/>
          </p:cNvSpPr>
          <p:nvPr>
            <p:ph sz="half" idx="1"/>
          </p:nvPr>
        </p:nvSpPr>
        <p:spPr>
          <a:xfrm>
            <a:off x="838200" y="1582615"/>
            <a:ext cx="5181600" cy="4594348"/>
          </a:xfrm>
        </p:spPr>
        <p:txBody>
          <a:bodyPr>
            <a:normAutofit fontScale="25000" lnSpcReduction="20000"/>
          </a:bodyPr>
          <a:lstStyle/>
          <a:p>
            <a:pPr marL="0" indent="0" algn="ctr">
              <a:buNone/>
            </a:pPr>
            <a:r>
              <a:rPr lang="en-US" sz="9600" dirty="0" smtClean="0"/>
              <a:t>Edward K. Dwyer</a:t>
            </a:r>
          </a:p>
          <a:p>
            <a:r>
              <a:rPr lang="en-US" sz="7200" dirty="0" smtClean="0"/>
              <a:t>Independent CPA/Int’l Tax Consultant </a:t>
            </a:r>
            <a:r>
              <a:rPr lang="en-US" sz="5600" i="1" dirty="0" smtClean="0"/>
              <a:t>(1990 to present)</a:t>
            </a:r>
          </a:p>
          <a:p>
            <a:endParaRPr lang="en-US" sz="7200" dirty="0" smtClean="0"/>
          </a:p>
          <a:p>
            <a:r>
              <a:rPr lang="en-US" sz="7200" dirty="0" smtClean="0"/>
              <a:t>Int’l Tax Partner, KPMG- </a:t>
            </a:r>
            <a:r>
              <a:rPr lang="en-US" sz="7200" i="1" dirty="0" smtClean="0"/>
              <a:t>New Orleans (1984-1990)</a:t>
            </a:r>
          </a:p>
          <a:p>
            <a:pPr>
              <a:buNone/>
            </a:pPr>
            <a:endParaRPr lang="en-US" sz="7200" i="1" dirty="0" smtClean="0"/>
          </a:p>
          <a:p>
            <a:r>
              <a:rPr lang="en-US" sz="7200" dirty="0" smtClean="0"/>
              <a:t>Director of Taxes,</a:t>
            </a:r>
            <a:r>
              <a:rPr lang="en-US" sz="7200" i="1" dirty="0" smtClean="0"/>
              <a:t> Ocean Drilling &amp; Exploration Co. (1973-1984)</a:t>
            </a:r>
          </a:p>
          <a:p>
            <a:pPr>
              <a:buNone/>
            </a:pPr>
            <a:endParaRPr lang="en-US" sz="7200" i="1" dirty="0" smtClean="0"/>
          </a:p>
          <a:p>
            <a:r>
              <a:rPr lang="en-US" sz="7200" dirty="0" smtClean="0"/>
              <a:t>Member: </a:t>
            </a:r>
            <a:r>
              <a:rPr lang="en-US" sz="7200" i="1" dirty="0" smtClean="0"/>
              <a:t>AICPA, Society of Louisiana CPAs</a:t>
            </a:r>
          </a:p>
          <a:p>
            <a:pPr>
              <a:buNone/>
            </a:pPr>
            <a:endParaRPr lang="en-US" sz="7200" i="1" dirty="0" smtClean="0"/>
          </a:p>
          <a:p>
            <a:r>
              <a:rPr lang="en-US" sz="7200" dirty="0" smtClean="0"/>
              <a:t>Licensed CPA: </a:t>
            </a:r>
            <a:r>
              <a:rPr lang="en-US" sz="7200" i="1" dirty="0" smtClean="0"/>
              <a:t>Louisiana &amp; Alabama</a:t>
            </a:r>
          </a:p>
          <a:p>
            <a:pPr>
              <a:buNone/>
            </a:pPr>
            <a:endParaRPr lang="en-US" sz="7200" i="1" dirty="0" smtClean="0"/>
          </a:p>
          <a:p>
            <a:r>
              <a:rPr lang="en-US" sz="7200" dirty="0" smtClean="0"/>
              <a:t>B.S. –Accounting, </a:t>
            </a:r>
            <a:r>
              <a:rPr lang="en-US" sz="7200" i="1" dirty="0" smtClean="0"/>
              <a:t>Louisiana State University-N.O.</a:t>
            </a:r>
          </a:p>
          <a:p>
            <a:endParaRPr lang="en-US" sz="7200" i="1" dirty="0" smtClean="0"/>
          </a:p>
          <a:p>
            <a:r>
              <a:rPr lang="en-US" sz="7200" dirty="0" smtClean="0"/>
              <a:t>M.S.- Taxation</a:t>
            </a:r>
            <a:r>
              <a:rPr lang="en-US" sz="7200" i="1" dirty="0" smtClean="0"/>
              <a:t>, University of New Orleans</a:t>
            </a:r>
          </a:p>
          <a:p>
            <a:endParaRPr lang="en-US" sz="2000" dirty="0"/>
          </a:p>
        </p:txBody>
      </p:sp>
      <p:sp>
        <p:nvSpPr>
          <p:cNvPr id="4" name="Content Placeholder 3"/>
          <p:cNvSpPr>
            <a:spLocks noGrp="1"/>
          </p:cNvSpPr>
          <p:nvPr>
            <p:ph sz="half" idx="2"/>
          </p:nvPr>
        </p:nvSpPr>
        <p:spPr>
          <a:xfrm>
            <a:off x="6172199" y="1547446"/>
            <a:ext cx="5468815" cy="4629517"/>
          </a:xfrm>
        </p:spPr>
        <p:txBody>
          <a:bodyPr>
            <a:normAutofit fontScale="25000" lnSpcReduction="20000"/>
          </a:bodyPr>
          <a:lstStyle/>
          <a:p>
            <a:pPr marL="0" indent="0" algn="ctr">
              <a:buNone/>
            </a:pPr>
            <a:r>
              <a:rPr lang="en-US" sz="8000" dirty="0" smtClean="0"/>
              <a:t> </a:t>
            </a:r>
            <a:r>
              <a:rPr lang="en-US" sz="9600" dirty="0" smtClean="0"/>
              <a:t>Alex McGowin</a:t>
            </a:r>
          </a:p>
          <a:p>
            <a:r>
              <a:rPr lang="en-US" sz="7200" dirty="0"/>
              <a:t>International Tax Associate</a:t>
            </a:r>
            <a:r>
              <a:rPr lang="en-US" sz="7200" i="1" dirty="0"/>
              <a:t>, Edward K. Dwyer, CPA (</a:t>
            </a:r>
            <a:r>
              <a:rPr lang="en-US" sz="5600" i="1" dirty="0"/>
              <a:t>August 2013 to present</a:t>
            </a:r>
            <a:r>
              <a:rPr lang="en-US" sz="5600" i="1" dirty="0" smtClean="0"/>
              <a:t>)</a:t>
            </a:r>
          </a:p>
          <a:p>
            <a:pPr>
              <a:buNone/>
            </a:pPr>
            <a:endParaRPr lang="en-US" sz="7200" dirty="0" smtClean="0"/>
          </a:p>
          <a:p>
            <a:r>
              <a:rPr lang="en-US" sz="7200" dirty="0" smtClean="0"/>
              <a:t>International Tax Associate, PwC </a:t>
            </a:r>
            <a:r>
              <a:rPr lang="en-US" sz="7200" i="1" dirty="0" smtClean="0"/>
              <a:t>–Houston  </a:t>
            </a:r>
            <a:r>
              <a:rPr lang="en-US" sz="5600" i="1" dirty="0" smtClean="0"/>
              <a:t>(August 2012-August 2013)</a:t>
            </a:r>
          </a:p>
          <a:p>
            <a:pPr>
              <a:buNone/>
            </a:pPr>
            <a:endParaRPr lang="en-US" sz="7200" i="1" dirty="0" smtClean="0"/>
          </a:p>
          <a:p>
            <a:r>
              <a:rPr lang="en-US" sz="7200" dirty="0" smtClean="0"/>
              <a:t>Licensed </a:t>
            </a:r>
            <a:r>
              <a:rPr lang="en-US" sz="7200" dirty="0"/>
              <a:t>CPA: </a:t>
            </a:r>
            <a:r>
              <a:rPr lang="en-US" sz="7200" i="1" dirty="0" smtClean="0"/>
              <a:t>Alabama</a:t>
            </a:r>
          </a:p>
          <a:p>
            <a:pPr>
              <a:buNone/>
            </a:pPr>
            <a:endParaRPr lang="en-US" sz="7200" i="1" dirty="0" smtClean="0"/>
          </a:p>
          <a:p>
            <a:r>
              <a:rPr lang="en-US" sz="7200" dirty="0" smtClean="0"/>
              <a:t>B.S. –Finance</a:t>
            </a:r>
            <a:r>
              <a:rPr lang="en-US" sz="7200" i="1" dirty="0" smtClean="0"/>
              <a:t>, University of Mississippi</a:t>
            </a:r>
          </a:p>
          <a:p>
            <a:endParaRPr lang="en-US" sz="7200" i="1" dirty="0" smtClean="0"/>
          </a:p>
          <a:p>
            <a:r>
              <a:rPr lang="en-US" sz="7200" i="1" dirty="0" smtClean="0"/>
              <a:t>M.S. –Tax Accounting, University of Alabama</a:t>
            </a:r>
          </a:p>
          <a:p>
            <a:pPr>
              <a:buNone/>
            </a:pPr>
            <a:endParaRPr lang="en-US" sz="1800" i="1" dirty="0" smtClean="0"/>
          </a:p>
          <a:p>
            <a:pPr>
              <a:buNone/>
            </a:pPr>
            <a:endParaRPr lang="en-US" sz="1800" i="1" dirty="0" smtClean="0"/>
          </a:p>
          <a:p>
            <a:pPr>
              <a:buNone/>
            </a:pPr>
            <a:endParaRPr lang="en-US" sz="1800" i="1" dirty="0" smtClean="0"/>
          </a:p>
          <a:p>
            <a:pPr>
              <a:buNone/>
            </a:pPr>
            <a:endParaRPr lang="en-US" sz="1800" i="1" dirty="0" smtClean="0"/>
          </a:p>
          <a:p>
            <a:pPr>
              <a:buNone/>
            </a:pPr>
            <a:endParaRPr lang="en-US" sz="1800" i="1" dirty="0" smtClean="0"/>
          </a:p>
          <a:p>
            <a:pPr>
              <a:buNone/>
            </a:pPr>
            <a:r>
              <a:rPr lang="en-US" sz="1800" i="1" dirty="0" smtClean="0"/>
              <a:t>                                                                                                                                                                                                                                                                                                                                                                 </a:t>
            </a:r>
            <a:r>
              <a:rPr lang="en-US" sz="4800" i="1" dirty="0" smtClean="0"/>
              <a:t>2</a:t>
            </a:r>
            <a:r>
              <a:rPr lang="en-US" sz="1800" i="1" dirty="0" smtClean="0"/>
              <a:t>  </a:t>
            </a:r>
            <a:r>
              <a:rPr lang="en-US" sz="1200" i="1" dirty="0" smtClean="0"/>
              <a:t>2</a:t>
            </a:r>
            <a:endParaRPr lang="en-US" sz="1800" i="1" dirty="0" smtClean="0"/>
          </a:p>
          <a:p>
            <a:pPr>
              <a:buNone/>
            </a:pPr>
            <a:r>
              <a:rPr lang="en-US" sz="1800" i="1" dirty="0" smtClean="0"/>
              <a:t>						          </a:t>
            </a:r>
          </a:p>
          <a:p>
            <a:pPr>
              <a:buNone/>
            </a:pPr>
            <a:r>
              <a:rPr lang="en-US" sz="1800" i="1" dirty="0" smtClean="0"/>
              <a:t>                                                                                                                            					             </a:t>
            </a:r>
            <a:r>
              <a:rPr lang="en-US" sz="1200" i="1" dirty="0" smtClean="0"/>
              <a:t>2</a:t>
            </a:r>
            <a:endParaRPr lang="en-US" sz="1800" i="1" dirty="0"/>
          </a:p>
        </p:txBody>
      </p:sp>
    </p:spTree>
    <p:extLst>
      <p:ext uri="{BB962C8B-B14F-4D97-AF65-F5344CB8AC3E}">
        <p14:creationId xmlns:p14="http://schemas.microsoft.com/office/powerpoint/2010/main" val="2597435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5F9759B2-1067-420F-B227-827E8897B474}" type="slidenum">
              <a:rPr lang="en-US" sz="1400"/>
              <a:pPr/>
              <a:t>20</a:t>
            </a:fld>
            <a:endParaRPr lang="en-US" sz="1400"/>
          </a:p>
        </p:txBody>
      </p:sp>
      <p:sp>
        <p:nvSpPr>
          <p:cNvPr id="21507" name="Rectangle 2"/>
          <p:cNvSpPr>
            <a:spLocks noGrp="1" noChangeArrowheads="1"/>
          </p:cNvSpPr>
          <p:nvPr>
            <p:ph type="title"/>
          </p:nvPr>
        </p:nvSpPr>
        <p:spPr>
          <a:xfrm>
            <a:off x="2133600" y="381000"/>
            <a:ext cx="7772400" cy="1143000"/>
          </a:xfrm>
        </p:spPr>
        <p:txBody>
          <a:bodyPr>
            <a:normAutofit fontScale="90000"/>
          </a:bodyPr>
          <a:lstStyle/>
          <a:p>
            <a:pPr algn="ctr"/>
            <a:r>
              <a:rPr lang="en-US" b="1" dirty="0" smtClean="0"/>
              <a:t>Intercompany Pricing Rules (Cont’d.)</a:t>
            </a:r>
          </a:p>
        </p:txBody>
      </p:sp>
      <p:sp>
        <p:nvSpPr>
          <p:cNvPr id="21508" name="Rectangle 3"/>
          <p:cNvSpPr>
            <a:spLocks noGrp="1" noChangeArrowheads="1"/>
          </p:cNvSpPr>
          <p:nvPr>
            <p:ph type="body" idx="1"/>
          </p:nvPr>
        </p:nvSpPr>
        <p:spPr>
          <a:xfrm>
            <a:off x="1004341" y="1447800"/>
            <a:ext cx="9188970" cy="4908550"/>
          </a:xfrm>
        </p:spPr>
        <p:txBody>
          <a:bodyPr>
            <a:normAutofit lnSpcReduction="10000"/>
          </a:bodyPr>
          <a:lstStyle/>
          <a:p>
            <a:pPr marL="514350" indent="-514350">
              <a:spcBef>
                <a:spcPts val="500"/>
              </a:spcBef>
              <a:spcAft>
                <a:spcPts val="500"/>
              </a:spcAft>
              <a:buFont typeface="+mj-lt"/>
              <a:buAutoNum type="arabicPeriod"/>
            </a:pPr>
            <a:r>
              <a:rPr lang="en-US" dirty="0" smtClean="0"/>
              <a:t> “4-Percent of Gross Receipts Method,*</a:t>
            </a:r>
          </a:p>
          <a:p>
            <a:pPr marL="514350" indent="-514350">
              <a:spcBef>
                <a:spcPts val="500"/>
              </a:spcBef>
              <a:spcAft>
                <a:spcPts val="500"/>
              </a:spcAft>
              <a:buFont typeface="+mj-lt"/>
              <a:buAutoNum type="arabicPeriod"/>
            </a:pPr>
            <a:endParaRPr lang="en-US" dirty="0" smtClean="0"/>
          </a:p>
          <a:p>
            <a:pPr marL="514350" indent="-514350">
              <a:spcBef>
                <a:spcPts val="500"/>
              </a:spcBef>
              <a:spcAft>
                <a:spcPts val="500"/>
              </a:spcAft>
              <a:buFont typeface="+mj-lt"/>
              <a:buAutoNum type="arabicPeriod"/>
            </a:pPr>
            <a:r>
              <a:rPr lang="en-US" dirty="0" smtClean="0"/>
              <a:t>50% of Combined Taxable Income (“CTI”) Method* or,</a:t>
            </a:r>
          </a:p>
          <a:p>
            <a:pPr marL="514350" indent="-514350">
              <a:spcBef>
                <a:spcPts val="500"/>
              </a:spcBef>
              <a:spcAft>
                <a:spcPts val="500"/>
              </a:spcAft>
              <a:buFont typeface="+mj-lt"/>
              <a:buAutoNum type="arabicPeriod"/>
            </a:pPr>
            <a:endParaRPr lang="en-US" dirty="0" smtClean="0"/>
          </a:p>
          <a:p>
            <a:pPr marL="514350" indent="-514350">
              <a:spcBef>
                <a:spcPts val="500"/>
              </a:spcBef>
              <a:spcAft>
                <a:spcPts val="500"/>
              </a:spcAft>
              <a:buFont typeface="+mj-lt"/>
              <a:buAutoNum type="arabicPeriod"/>
            </a:pPr>
            <a:r>
              <a:rPr lang="en-US" dirty="0" smtClean="0"/>
              <a:t>Arms’ Length  (or “Section 482”) Method. </a:t>
            </a:r>
          </a:p>
          <a:p>
            <a:pPr lvl="1">
              <a:spcAft>
                <a:spcPts val="500"/>
              </a:spcAft>
              <a:buFont typeface="Symbol" panose="05050102010706020507" pitchFamily="18" charset="2"/>
              <a:buChar char="·"/>
            </a:pPr>
            <a:r>
              <a:rPr lang="en-US" dirty="0" smtClean="0"/>
              <a:t>Note-                                                                                             </a:t>
            </a:r>
          </a:p>
          <a:p>
            <a:pPr marL="457200" lvl="1" indent="0">
              <a:spcAft>
                <a:spcPts val="500"/>
              </a:spcAft>
              <a:buNone/>
            </a:pPr>
            <a:r>
              <a:rPr lang="en-US" dirty="0" smtClean="0"/>
              <a:t>-- 4% of gross receipts may not exceed 100% of CTI, and</a:t>
            </a:r>
          </a:p>
          <a:p>
            <a:pPr marL="457200" lvl="1" indent="0">
              <a:spcAft>
                <a:spcPts val="500"/>
              </a:spcAft>
              <a:buNone/>
            </a:pPr>
            <a:r>
              <a:rPr lang="en-US" dirty="0" smtClean="0"/>
              <a:t>-- Sec. 482 method is only elected if the IC-DISC has full substance.</a:t>
            </a:r>
          </a:p>
          <a:p>
            <a:pPr marL="457200" lvl="1" indent="0">
              <a:spcAft>
                <a:spcPts val="500"/>
              </a:spcAft>
              <a:buNone/>
            </a:pPr>
            <a:endParaRPr lang="en-US" dirty="0"/>
          </a:p>
          <a:p>
            <a:pPr>
              <a:buFontTx/>
              <a:buNone/>
            </a:pPr>
            <a:r>
              <a:rPr lang="en-US" dirty="0" smtClean="0"/>
              <a:t>*	</a:t>
            </a:r>
            <a:r>
              <a:rPr lang="en-US" sz="2000" dirty="0"/>
              <a:t>+10% of certain “export promotion expenses</a:t>
            </a:r>
            <a:r>
              <a:rPr lang="en-US" sz="2000" dirty="0" smtClean="0"/>
              <a:t>” incurred by the IC-DISC </a:t>
            </a:r>
            <a:r>
              <a:rPr lang="en-US" dirty="0" smtClean="0"/>
              <a:t>itself.</a:t>
            </a:r>
            <a:endParaRPr lang="en-US" dirty="0"/>
          </a:p>
        </p:txBody>
      </p:sp>
    </p:spTree>
    <p:extLst>
      <p:ext uri="{BB962C8B-B14F-4D97-AF65-F5344CB8AC3E}">
        <p14:creationId xmlns:p14="http://schemas.microsoft.com/office/powerpoint/2010/main" val="568485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B466426A-08FF-4DEC-8258-F7EA3C99696D}" type="slidenum">
              <a:rPr lang="en-US" sz="1400"/>
              <a:pPr/>
              <a:t>21</a:t>
            </a:fld>
            <a:endParaRPr lang="en-US" sz="1400"/>
          </a:p>
        </p:txBody>
      </p:sp>
      <p:sp>
        <p:nvSpPr>
          <p:cNvPr id="22531" name="Rectangle 2"/>
          <p:cNvSpPr>
            <a:spLocks noGrp="1" noChangeArrowheads="1"/>
          </p:cNvSpPr>
          <p:nvPr>
            <p:ph type="title"/>
          </p:nvPr>
        </p:nvSpPr>
        <p:spPr/>
        <p:txBody>
          <a:bodyPr/>
          <a:lstStyle/>
          <a:p>
            <a:pPr algn="ctr"/>
            <a:r>
              <a:rPr lang="en-US" sz="4000" b="1" dirty="0"/>
              <a:t>Contractual Arrangements </a:t>
            </a:r>
            <a:br>
              <a:rPr lang="en-US" sz="4000" b="1" dirty="0"/>
            </a:br>
            <a:r>
              <a:rPr lang="en-US" sz="4000" b="1" dirty="0"/>
              <a:t>&amp; Cash-Flows</a:t>
            </a:r>
          </a:p>
        </p:txBody>
      </p:sp>
      <p:sp>
        <p:nvSpPr>
          <p:cNvPr id="22532" name="Rectangle 3"/>
          <p:cNvSpPr>
            <a:spLocks noGrp="1" noChangeArrowheads="1"/>
          </p:cNvSpPr>
          <p:nvPr>
            <p:ph type="body" idx="1"/>
          </p:nvPr>
        </p:nvSpPr>
        <p:spPr>
          <a:xfrm>
            <a:off x="2209800" y="1828800"/>
            <a:ext cx="7772400" cy="4114800"/>
          </a:xfrm>
          <a:noFill/>
        </p:spPr>
        <p:txBody>
          <a:bodyPr/>
          <a:lstStyle/>
          <a:p>
            <a:pPr lvl="4">
              <a:buFontTx/>
              <a:buNone/>
            </a:pPr>
            <a:r>
              <a:rPr lang="en-US" smtClean="0"/>
              <a:t> </a:t>
            </a:r>
          </a:p>
        </p:txBody>
      </p:sp>
      <p:sp>
        <p:nvSpPr>
          <p:cNvPr id="22533" name="Rectangle 4"/>
          <p:cNvSpPr>
            <a:spLocks noChangeArrowheads="1"/>
          </p:cNvSpPr>
          <p:nvPr/>
        </p:nvSpPr>
        <p:spPr bwMode="auto">
          <a:xfrm>
            <a:off x="2971800" y="2895600"/>
            <a:ext cx="1905000" cy="1371600"/>
          </a:xfrm>
          <a:prstGeom prst="rect">
            <a:avLst/>
          </a:prstGeom>
          <a:solidFill>
            <a:schemeClr val="accent1"/>
          </a:solidFill>
          <a:ln w="9525">
            <a:solidFill>
              <a:schemeClr val="tx1"/>
            </a:solidFill>
            <a:miter lim="800000"/>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endParaRPr lang="en-US" sz="2400"/>
          </a:p>
          <a:p>
            <a:pPr algn="ctr"/>
            <a:r>
              <a:rPr lang="en-US" sz="2400"/>
              <a:t>Partnership</a:t>
            </a:r>
          </a:p>
          <a:p>
            <a:pPr algn="ctr"/>
            <a:r>
              <a:rPr lang="en-US" sz="2400"/>
              <a:t> or S-Corp.</a:t>
            </a:r>
          </a:p>
          <a:p>
            <a:pPr algn="ctr"/>
            <a:r>
              <a:rPr lang="en-US" sz="2400"/>
              <a:t>             *</a:t>
            </a:r>
          </a:p>
        </p:txBody>
      </p:sp>
      <p:sp>
        <p:nvSpPr>
          <p:cNvPr id="22534" name="Rectangle 5"/>
          <p:cNvSpPr>
            <a:spLocks noChangeArrowheads="1"/>
          </p:cNvSpPr>
          <p:nvPr/>
        </p:nvSpPr>
        <p:spPr bwMode="auto">
          <a:xfrm>
            <a:off x="6705600" y="2819400"/>
            <a:ext cx="1828800" cy="1295400"/>
          </a:xfrm>
          <a:prstGeom prst="rect">
            <a:avLst/>
          </a:prstGeom>
          <a:solidFill>
            <a:schemeClr val="accent1"/>
          </a:solidFill>
          <a:ln w="9525">
            <a:solidFill>
              <a:schemeClr val="tx1"/>
            </a:solidFill>
            <a:miter lim="800000"/>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sz="2400"/>
              <a:t>IC-DISC</a:t>
            </a:r>
          </a:p>
        </p:txBody>
      </p:sp>
      <p:sp>
        <p:nvSpPr>
          <p:cNvPr id="256006" name="Line 6"/>
          <p:cNvSpPr>
            <a:spLocks noChangeShapeType="1"/>
          </p:cNvSpPr>
          <p:nvPr/>
        </p:nvSpPr>
        <p:spPr bwMode="auto">
          <a:xfrm flipV="1">
            <a:off x="3581400" y="2209800"/>
            <a:ext cx="1447800" cy="685800"/>
          </a:xfrm>
          <a:prstGeom prst="line">
            <a:avLst/>
          </a:prstGeom>
          <a:noFill/>
          <a:ln w="9525">
            <a:solidFill>
              <a:schemeClr val="tx1"/>
            </a:solidFill>
            <a:round/>
            <a:headEnd/>
            <a:tailEnd/>
          </a:ln>
          <a:effectLst/>
        </p:spPr>
        <p:txBody>
          <a:bodyPr/>
          <a:lstStyle/>
          <a:p>
            <a:pPr>
              <a:defRPr/>
            </a:pPr>
            <a:endParaRPr lang="en-US"/>
          </a:p>
        </p:txBody>
      </p:sp>
      <p:sp>
        <p:nvSpPr>
          <p:cNvPr id="22536" name="Text Box 7"/>
          <p:cNvSpPr txBox="1">
            <a:spLocks noChangeArrowheads="1"/>
          </p:cNvSpPr>
          <p:nvPr/>
        </p:nvSpPr>
        <p:spPr bwMode="auto">
          <a:xfrm>
            <a:off x="5181600" y="1981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sz="2400"/>
              <a:t> Cash </a:t>
            </a:r>
            <a:r>
              <a:rPr lang="en-US" sz="2000"/>
              <a:t>$$$</a:t>
            </a:r>
          </a:p>
        </p:txBody>
      </p:sp>
      <p:sp>
        <p:nvSpPr>
          <p:cNvPr id="256008" name="Line 8"/>
          <p:cNvSpPr>
            <a:spLocks noChangeShapeType="1"/>
          </p:cNvSpPr>
          <p:nvPr/>
        </p:nvSpPr>
        <p:spPr bwMode="auto">
          <a:xfrm>
            <a:off x="6477000" y="2209800"/>
            <a:ext cx="1295400" cy="533400"/>
          </a:xfrm>
          <a:prstGeom prst="line">
            <a:avLst/>
          </a:prstGeom>
          <a:noFill/>
          <a:ln w="9525">
            <a:solidFill>
              <a:schemeClr val="tx1"/>
            </a:solidFill>
            <a:round/>
            <a:headEnd/>
            <a:tailEnd type="triangle" w="med" len="med"/>
          </a:ln>
          <a:effectLst/>
        </p:spPr>
        <p:txBody>
          <a:bodyPr/>
          <a:lstStyle/>
          <a:p>
            <a:pPr>
              <a:defRPr/>
            </a:pPr>
            <a:endParaRPr lang="en-US"/>
          </a:p>
        </p:txBody>
      </p:sp>
      <p:sp>
        <p:nvSpPr>
          <p:cNvPr id="256010" name="Line 10"/>
          <p:cNvSpPr>
            <a:spLocks noChangeShapeType="1"/>
          </p:cNvSpPr>
          <p:nvPr/>
        </p:nvSpPr>
        <p:spPr bwMode="auto">
          <a:xfrm>
            <a:off x="6248400" y="3581400"/>
            <a:ext cx="457200" cy="0"/>
          </a:xfrm>
          <a:prstGeom prst="line">
            <a:avLst/>
          </a:prstGeom>
          <a:noFill/>
          <a:ln w="9525">
            <a:solidFill>
              <a:schemeClr val="tx1"/>
            </a:solidFill>
            <a:round/>
            <a:headEnd/>
            <a:tailEnd/>
          </a:ln>
          <a:effectLst/>
        </p:spPr>
        <p:txBody>
          <a:bodyPr/>
          <a:lstStyle/>
          <a:p>
            <a:pPr>
              <a:defRPr/>
            </a:pPr>
            <a:endParaRPr lang="en-US"/>
          </a:p>
        </p:txBody>
      </p:sp>
      <p:sp>
        <p:nvSpPr>
          <p:cNvPr id="22539" name="Text Box 11"/>
          <p:cNvSpPr txBox="1">
            <a:spLocks noChangeArrowheads="1"/>
          </p:cNvSpPr>
          <p:nvPr/>
        </p:nvSpPr>
        <p:spPr bwMode="auto">
          <a:xfrm>
            <a:off x="5105401" y="3581400"/>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sz="2400"/>
              <a:t> </a:t>
            </a:r>
          </a:p>
        </p:txBody>
      </p:sp>
      <p:sp>
        <p:nvSpPr>
          <p:cNvPr id="256012" name="Line 12"/>
          <p:cNvSpPr>
            <a:spLocks noChangeShapeType="1"/>
          </p:cNvSpPr>
          <p:nvPr/>
        </p:nvSpPr>
        <p:spPr bwMode="auto">
          <a:xfrm flipH="1" flipV="1">
            <a:off x="4953000" y="3581400"/>
            <a:ext cx="381000" cy="0"/>
          </a:xfrm>
          <a:prstGeom prst="line">
            <a:avLst/>
          </a:prstGeom>
          <a:noFill/>
          <a:ln w="9525">
            <a:solidFill>
              <a:schemeClr val="tx1"/>
            </a:solidFill>
            <a:round/>
            <a:headEnd/>
            <a:tailEnd type="triangle" w="med" len="med"/>
          </a:ln>
          <a:effectLst/>
        </p:spPr>
        <p:txBody>
          <a:bodyPr/>
          <a:lstStyle/>
          <a:p>
            <a:pPr>
              <a:defRPr/>
            </a:pPr>
            <a:endParaRPr lang="en-US"/>
          </a:p>
        </p:txBody>
      </p:sp>
      <p:sp>
        <p:nvSpPr>
          <p:cNvPr id="22541" name="Text Box 13"/>
          <p:cNvSpPr txBox="1">
            <a:spLocks noChangeArrowheads="1"/>
          </p:cNvSpPr>
          <p:nvPr/>
        </p:nvSpPr>
        <p:spPr bwMode="auto">
          <a:xfrm>
            <a:off x="5257800" y="3352801"/>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sz="2000"/>
              <a:t>Services</a:t>
            </a:r>
          </a:p>
        </p:txBody>
      </p:sp>
      <p:sp>
        <p:nvSpPr>
          <p:cNvPr id="22542" name="Text Box 14"/>
          <p:cNvSpPr txBox="1">
            <a:spLocks noChangeArrowheads="1"/>
          </p:cNvSpPr>
          <p:nvPr/>
        </p:nvSpPr>
        <p:spPr bwMode="auto">
          <a:xfrm>
            <a:off x="5181600" y="3581401"/>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sz="1800"/>
              <a:t>Commissio</a:t>
            </a:r>
            <a:r>
              <a:rPr lang="en-US" sz="2000"/>
              <a:t>n</a:t>
            </a:r>
          </a:p>
        </p:txBody>
      </p:sp>
      <p:sp>
        <p:nvSpPr>
          <p:cNvPr id="22543" name="Text Box 15"/>
          <p:cNvSpPr txBox="1">
            <a:spLocks noChangeArrowheads="1"/>
          </p:cNvSpPr>
          <p:nvPr/>
        </p:nvSpPr>
        <p:spPr bwMode="auto">
          <a:xfrm>
            <a:off x="5105400" y="3810001"/>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sz="1800"/>
              <a:t>  Agreement</a:t>
            </a:r>
          </a:p>
        </p:txBody>
      </p:sp>
      <p:sp>
        <p:nvSpPr>
          <p:cNvPr id="256016" name="Line 16"/>
          <p:cNvSpPr>
            <a:spLocks noChangeShapeType="1"/>
          </p:cNvSpPr>
          <p:nvPr/>
        </p:nvSpPr>
        <p:spPr bwMode="auto">
          <a:xfrm flipH="1">
            <a:off x="6400800" y="4191000"/>
            <a:ext cx="1371600" cy="533400"/>
          </a:xfrm>
          <a:prstGeom prst="line">
            <a:avLst/>
          </a:prstGeom>
          <a:noFill/>
          <a:ln w="9525">
            <a:solidFill>
              <a:schemeClr val="tx1"/>
            </a:solidFill>
            <a:round/>
            <a:headEnd/>
            <a:tailEnd/>
          </a:ln>
          <a:effectLst/>
        </p:spPr>
        <p:txBody>
          <a:bodyPr/>
          <a:lstStyle/>
          <a:p>
            <a:pPr>
              <a:defRPr/>
            </a:pPr>
            <a:endParaRPr lang="en-US"/>
          </a:p>
        </p:txBody>
      </p:sp>
      <p:sp>
        <p:nvSpPr>
          <p:cNvPr id="22545" name="Text Box 17"/>
          <p:cNvSpPr txBox="1">
            <a:spLocks noChangeArrowheads="1"/>
          </p:cNvSpPr>
          <p:nvPr/>
        </p:nvSpPr>
        <p:spPr bwMode="auto">
          <a:xfrm>
            <a:off x="5165725" y="4419600"/>
            <a:ext cx="125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sz="2400"/>
              <a:t>Cash </a:t>
            </a:r>
            <a:r>
              <a:rPr lang="en-US" sz="2000"/>
              <a:t>$$$</a:t>
            </a:r>
          </a:p>
        </p:txBody>
      </p:sp>
      <p:sp>
        <p:nvSpPr>
          <p:cNvPr id="256018" name="Line 18"/>
          <p:cNvSpPr>
            <a:spLocks noChangeShapeType="1"/>
          </p:cNvSpPr>
          <p:nvPr/>
        </p:nvSpPr>
        <p:spPr bwMode="auto">
          <a:xfrm flipH="1" flipV="1">
            <a:off x="3962400" y="4343400"/>
            <a:ext cx="1295400" cy="381000"/>
          </a:xfrm>
          <a:prstGeom prst="line">
            <a:avLst/>
          </a:prstGeom>
          <a:noFill/>
          <a:ln w="9525">
            <a:solidFill>
              <a:schemeClr val="tx1"/>
            </a:solidFill>
            <a:round/>
            <a:headEnd/>
            <a:tailEnd type="triangle" w="med" len="med"/>
          </a:ln>
          <a:effectLst/>
        </p:spPr>
        <p:txBody>
          <a:bodyPr/>
          <a:lstStyle/>
          <a:p>
            <a:pPr>
              <a:defRPr/>
            </a:pPr>
            <a:endParaRPr lang="en-US"/>
          </a:p>
        </p:txBody>
      </p:sp>
      <p:sp>
        <p:nvSpPr>
          <p:cNvPr id="22547" name="Text Box 19"/>
          <p:cNvSpPr txBox="1">
            <a:spLocks noChangeArrowheads="1"/>
          </p:cNvSpPr>
          <p:nvPr/>
        </p:nvSpPr>
        <p:spPr bwMode="auto">
          <a:xfrm>
            <a:off x="4937126" y="4800601"/>
            <a:ext cx="1585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sz="2000"/>
              <a:t>   (Dividends)</a:t>
            </a:r>
          </a:p>
        </p:txBody>
      </p:sp>
      <p:sp>
        <p:nvSpPr>
          <p:cNvPr id="22548" name="Text Box 20"/>
          <p:cNvSpPr txBox="1">
            <a:spLocks noChangeArrowheads="1"/>
          </p:cNvSpPr>
          <p:nvPr/>
        </p:nvSpPr>
        <p:spPr bwMode="auto">
          <a:xfrm>
            <a:off x="4724400" y="2286001"/>
            <a:ext cx="2166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sz="2000"/>
              <a:t>(</a:t>
            </a:r>
            <a:r>
              <a:rPr lang="en-US" sz="1600"/>
              <a:t>IC-DISC Commission</a:t>
            </a:r>
            <a:r>
              <a:rPr lang="en-US" sz="2000"/>
              <a:t>)</a:t>
            </a:r>
          </a:p>
        </p:txBody>
      </p:sp>
      <p:sp>
        <p:nvSpPr>
          <p:cNvPr id="22549" name="Text Box 21"/>
          <p:cNvSpPr txBox="1">
            <a:spLocks noChangeArrowheads="1"/>
          </p:cNvSpPr>
          <p:nvPr/>
        </p:nvSpPr>
        <p:spPr bwMode="auto">
          <a:xfrm>
            <a:off x="1752600" y="5791200"/>
            <a:ext cx="891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sz="1800"/>
              <a:t>* With C corp. as IC-DISC S/H, only deferral is possible (deduction &amp; eventual dividend are presumed to be at the same corporate rate). But S Corp. or P/S—w/ individuals as owner(s)-- creates permanent savings due to rate differential on qualified dividend *** portion of flows .</a:t>
            </a:r>
          </a:p>
        </p:txBody>
      </p:sp>
      <p:sp>
        <p:nvSpPr>
          <p:cNvPr id="22550" name="Text Box 22"/>
          <p:cNvSpPr txBox="1">
            <a:spLocks noChangeArrowheads="1"/>
          </p:cNvSpPr>
          <p:nvPr/>
        </p:nvSpPr>
        <p:spPr bwMode="auto">
          <a:xfrm>
            <a:off x="2879725" y="2071689"/>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sz="2000"/>
          </a:p>
          <a:p>
            <a:endParaRPr lang="en-US" sz="2000"/>
          </a:p>
        </p:txBody>
      </p:sp>
      <p:sp>
        <p:nvSpPr>
          <p:cNvPr id="256028" name="Line 28"/>
          <p:cNvSpPr>
            <a:spLocks noChangeShapeType="1"/>
          </p:cNvSpPr>
          <p:nvPr/>
        </p:nvSpPr>
        <p:spPr bwMode="auto">
          <a:xfrm flipH="1">
            <a:off x="3124200" y="4267200"/>
            <a:ext cx="304800" cy="609600"/>
          </a:xfrm>
          <a:prstGeom prst="line">
            <a:avLst/>
          </a:prstGeom>
          <a:noFill/>
          <a:ln w="9525">
            <a:solidFill>
              <a:schemeClr val="tx1"/>
            </a:solidFill>
            <a:round/>
            <a:headEnd/>
            <a:tailEnd type="triangle" w="med" len="med"/>
          </a:ln>
          <a:effectLst/>
        </p:spPr>
        <p:txBody>
          <a:bodyPr/>
          <a:lstStyle/>
          <a:p>
            <a:pPr>
              <a:defRPr/>
            </a:pPr>
            <a:endParaRPr lang="en-US"/>
          </a:p>
        </p:txBody>
      </p:sp>
      <p:sp>
        <p:nvSpPr>
          <p:cNvPr id="22552" name="Oval 29"/>
          <p:cNvSpPr>
            <a:spLocks noChangeArrowheads="1"/>
          </p:cNvSpPr>
          <p:nvPr/>
        </p:nvSpPr>
        <p:spPr bwMode="auto">
          <a:xfrm>
            <a:off x="2438400" y="4876800"/>
            <a:ext cx="1981200" cy="914400"/>
          </a:xfrm>
          <a:prstGeom prst="ellipse">
            <a:avLst/>
          </a:prstGeom>
          <a:solidFill>
            <a:schemeClr val="accent1"/>
          </a:solidFill>
          <a:ln w="9525">
            <a:solidFill>
              <a:schemeClr val="tx1"/>
            </a:solidFill>
            <a:round/>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sz="1600"/>
              <a:t>P/S or S Corp.</a:t>
            </a:r>
          </a:p>
          <a:p>
            <a:pPr algn="ctr"/>
            <a:r>
              <a:rPr lang="en-US" sz="1600"/>
              <a:t>S/H’s taxed on</a:t>
            </a:r>
          </a:p>
          <a:p>
            <a:pPr algn="ctr"/>
            <a:r>
              <a:rPr lang="en-US" sz="1600"/>
              <a:t>Flow-thru’s income</a:t>
            </a:r>
          </a:p>
        </p:txBody>
      </p:sp>
      <p:sp>
        <p:nvSpPr>
          <p:cNvPr id="256030" name="Line 30"/>
          <p:cNvSpPr>
            <a:spLocks noChangeShapeType="1"/>
          </p:cNvSpPr>
          <p:nvPr/>
        </p:nvSpPr>
        <p:spPr bwMode="auto">
          <a:xfrm flipH="1">
            <a:off x="3352800" y="4267200"/>
            <a:ext cx="152400" cy="609600"/>
          </a:xfrm>
          <a:prstGeom prst="line">
            <a:avLst/>
          </a:prstGeom>
          <a:noFill/>
          <a:ln w="9525">
            <a:solidFill>
              <a:schemeClr val="tx1"/>
            </a:solidFill>
            <a:round/>
            <a:headEnd/>
            <a:tailEnd type="triangle" w="med" len="med"/>
          </a:ln>
          <a:effectLst/>
        </p:spPr>
        <p:txBody>
          <a:bodyPr/>
          <a:lstStyle/>
          <a:p>
            <a:pPr>
              <a:defRPr/>
            </a:pPr>
            <a:endParaRPr lang="en-US"/>
          </a:p>
        </p:txBody>
      </p:sp>
      <p:sp>
        <p:nvSpPr>
          <p:cNvPr id="256031" name="Line 31"/>
          <p:cNvSpPr>
            <a:spLocks noChangeShapeType="1"/>
          </p:cNvSpPr>
          <p:nvPr/>
        </p:nvSpPr>
        <p:spPr bwMode="auto">
          <a:xfrm>
            <a:off x="3581400" y="4267200"/>
            <a:ext cx="0" cy="609600"/>
          </a:xfrm>
          <a:prstGeom prst="line">
            <a:avLst/>
          </a:prstGeom>
          <a:noFill/>
          <a:ln w="9525">
            <a:solidFill>
              <a:schemeClr val="tx1"/>
            </a:solidFill>
            <a:round/>
            <a:headEnd/>
            <a:tailEnd type="triangle" w="med" len="med"/>
          </a:ln>
          <a:effectLst/>
        </p:spPr>
        <p:txBody>
          <a:bodyPr/>
          <a:lstStyle/>
          <a:p>
            <a:pPr>
              <a:defRPr/>
            </a:pPr>
            <a:endParaRPr lang="en-US"/>
          </a:p>
        </p:txBody>
      </p:sp>
      <p:sp>
        <p:nvSpPr>
          <p:cNvPr id="256032" name="Line 32"/>
          <p:cNvSpPr>
            <a:spLocks noChangeShapeType="1"/>
          </p:cNvSpPr>
          <p:nvPr/>
        </p:nvSpPr>
        <p:spPr bwMode="auto">
          <a:xfrm>
            <a:off x="3733800" y="4267200"/>
            <a:ext cx="76200" cy="609600"/>
          </a:xfrm>
          <a:prstGeom prst="line">
            <a:avLst/>
          </a:prstGeom>
          <a:noFill/>
          <a:ln w="9525">
            <a:solidFill>
              <a:schemeClr val="tx1"/>
            </a:solidFill>
            <a:round/>
            <a:headEnd/>
            <a:tailEnd type="triangle" w="med" len="med"/>
          </a:ln>
          <a:effectLst/>
        </p:spPr>
        <p:txBody>
          <a:bodyPr/>
          <a:lstStyle/>
          <a:p>
            <a:pPr>
              <a:defRPr/>
            </a:pPr>
            <a:endParaRPr lang="en-US"/>
          </a:p>
        </p:txBody>
      </p:sp>
      <p:sp>
        <p:nvSpPr>
          <p:cNvPr id="22556" name="AutoShape 33"/>
          <p:cNvSpPr>
            <a:spLocks noChangeArrowheads="1"/>
          </p:cNvSpPr>
          <p:nvPr/>
        </p:nvSpPr>
        <p:spPr bwMode="auto">
          <a:xfrm>
            <a:off x="9067800" y="1828800"/>
            <a:ext cx="1371600" cy="609600"/>
          </a:xfrm>
          <a:prstGeom prst="wedgeRoundRectCallout">
            <a:avLst>
              <a:gd name="adj1" fmla="val -72685"/>
              <a:gd name="adj2" fmla="val 109634"/>
              <a:gd name="adj3" fmla="val 16667"/>
            </a:avLst>
          </a:prstGeom>
          <a:solidFill>
            <a:schemeClr val="accent1"/>
          </a:solidFill>
          <a:ln w="9525">
            <a:solidFill>
              <a:schemeClr val="tx1"/>
            </a:solidFill>
            <a:miter lim="800000"/>
            <a:headEnd/>
            <a:tailEnd/>
          </a:ln>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sz="1400"/>
              <a:t>Not a Taxpayer</a:t>
            </a:r>
          </a:p>
        </p:txBody>
      </p:sp>
      <p:sp>
        <p:nvSpPr>
          <p:cNvPr id="22557" name="AutoShape 34"/>
          <p:cNvSpPr>
            <a:spLocks noChangeArrowheads="1"/>
          </p:cNvSpPr>
          <p:nvPr/>
        </p:nvSpPr>
        <p:spPr bwMode="auto">
          <a:xfrm>
            <a:off x="1752600" y="1676400"/>
            <a:ext cx="1371600" cy="685800"/>
          </a:xfrm>
          <a:prstGeom prst="wedgeRoundRectCallout">
            <a:avLst>
              <a:gd name="adj1" fmla="val 51620"/>
              <a:gd name="adj2" fmla="val 105093"/>
              <a:gd name="adj3" fmla="val 16667"/>
            </a:avLst>
          </a:prstGeom>
          <a:solidFill>
            <a:schemeClr val="accent1"/>
          </a:solidFill>
          <a:ln w="9525">
            <a:solidFill>
              <a:schemeClr val="tx1"/>
            </a:solidFill>
            <a:miter lim="800000"/>
            <a:headEnd/>
            <a:tailEnd/>
          </a:ln>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sz="1400"/>
              <a:t> The “Related Supplier”</a:t>
            </a:r>
          </a:p>
        </p:txBody>
      </p:sp>
    </p:spTree>
    <p:extLst>
      <p:ext uri="{BB962C8B-B14F-4D97-AF65-F5344CB8AC3E}">
        <p14:creationId xmlns:p14="http://schemas.microsoft.com/office/powerpoint/2010/main" val="2158165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A02BAE6A-D8AA-4620-B45F-9A3E8AEB66BC}" type="slidenum">
              <a:rPr lang="en-US" sz="1400"/>
              <a:pPr/>
              <a:t>22</a:t>
            </a:fld>
            <a:endParaRPr lang="en-US" sz="1400"/>
          </a:p>
        </p:txBody>
      </p:sp>
      <p:sp>
        <p:nvSpPr>
          <p:cNvPr id="23555" name="Rectangle 2"/>
          <p:cNvSpPr>
            <a:spLocks noGrp="1" noChangeArrowheads="1"/>
          </p:cNvSpPr>
          <p:nvPr>
            <p:ph type="title"/>
          </p:nvPr>
        </p:nvSpPr>
        <p:spPr/>
        <p:txBody>
          <a:bodyPr/>
          <a:lstStyle/>
          <a:p>
            <a:pPr algn="ctr"/>
            <a:r>
              <a:rPr lang="en-US" b="1" dirty="0" smtClean="0"/>
              <a:t>THE “50-50” COMBINED TAXABLE INCOME METHOD</a:t>
            </a:r>
          </a:p>
        </p:txBody>
      </p:sp>
      <p:sp>
        <p:nvSpPr>
          <p:cNvPr id="23556" name="Rectangle 3"/>
          <p:cNvSpPr>
            <a:spLocks noGrp="1" noChangeArrowheads="1"/>
          </p:cNvSpPr>
          <p:nvPr>
            <p:ph type="body" idx="1"/>
          </p:nvPr>
        </p:nvSpPr>
        <p:spPr>
          <a:xfrm>
            <a:off x="838200" y="2646719"/>
            <a:ext cx="10515600" cy="4351338"/>
          </a:xfrm>
        </p:spPr>
        <p:txBody>
          <a:bodyPr/>
          <a:lstStyle/>
          <a:p>
            <a:pPr>
              <a:spcBef>
                <a:spcPts val="500"/>
              </a:spcBef>
              <a:spcAft>
                <a:spcPts val="500"/>
              </a:spcAft>
              <a:buFont typeface="Symbol" panose="05050102010706020507" pitchFamily="18" charset="2"/>
              <a:buChar char="·"/>
            </a:pPr>
            <a:r>
              <a:rPr lang="en-US" dirty="0" smtClean="0"/>
              <a:t>Under this method, the transfer price for a sale by the exporter to the IC-DISC is the price as a result of which the income of the IC-DISC will not exceed the sum of 50% of the combined taxable income of the IC-DISC and the exporter and, </a:t>
            </a:r>
          </a:p>
          <a:p>
            <a:pPr>
              <a:spcBef>
                <a:spcPts val="500"/>
              </a:spcBef>
              <a:spcAft>
                <a:spcPts val="500"/>
              </a:spcAft>
            </a:pPr>
            <a:r>
              <a:rPr lang="en-US" dirty="0" smtClean="0"/>
              <a:t>10% of export promotion expenses of the IC-DISC. </a:t>
            </a:r>
          </a:p>
          <a:p>
            <a:endParaRPr lang="en-US" dirty="0" smtClean="0"/>
          </a:p>
        </p:txBody>
      </p:sp>
    </p:spTree>
    <p:extLst>
      <p:ext uri="{BB962C8B-B14F-4D97-AF65-F5344CB8AC3E}">
        <p14:creationId xmlns:p14="http://schemas.microsoft.com/office/powerpoint/2010/main" val="2664597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8CB67273-4F4F-4091-8F65-84E3F0E49409}" type="slidenum">
              <a:rPr lang="en-US" sz="1400"/>
              <a:pPr/>
              <a:t>23</a:t>
            </a:fld>
            <a:endParaRPr lang="en-US" sz="1400"/>
          </a:p>
        </p:txBody>
      </p:sp>
      <p:sp>
        <p:nvSpPr>
          <p:cNvPr id="24579" name="Rectangle 2"/>
          <p:cNvSpPr>
            <a:spLocks noGrp="1" noChangeArrowheads="1"/>
          </p:cNvSpPr>
          <p:nvPr>
            <p:ph type="title"/>
          </p:nvPr>
        </p:nvSpPr>
        <p:spPr/>
        <p:txBody>
          <a:bodyPr/>
          <a:lstStyle/>
          <a:p>
            <a:pPr algn="ctr"/>
            <a:r>
              <a:rPr lang="en-US" b="1" dirty="0" smtClean="0"/>
              <a:t>THE “4-PERCENT” GROSS RECEIPTS  METHOD</a:t>
            </a:r>
          </a:p>
        </p:txBody>
      </p:sp>
      <p:sp>
        <p:nvSpPr>
          <p:cNvPr id="24580" name="Rectangle 3"/>
          <p:cNvSpPr>
            <a:spLocks noGrp="1" noChangeArrowheads="1"/>
          </p:cNvSpPr>
          <p:nvPr>
            <p:ph type="body" idx="1"/>
          </p:nvPr>
        </p:nvSpPr>
        <p:spPr>
          <a:xfrm>
            <a:off x="838200" y="2005012"/>
            <a:ext cx="10515600" cy="4351338"/>
          </a:xfrm>
        </p:spPr>
        <p:txBody>
          <a:bodyPr/>
          <a:lstStyle/>
          <a:p>
            <a:pPr>
              <a:spcBef>
                <a:spcPts val="500"/>
              </a:spcBef>
              <a:spcAft>
                <a:spcPts val="500"/>
              </a:spcAft>
              <a:buFont typeface="Symbol" panose="05050102010706020507" pitchFamily="18" charset="2"/>
              <a:buChar char="·"/>
            </a:pPr>
            <a:r>
              <a:rPr lang="en-US" dirty="0" smtClean="0"/>
              <a:t>Under this method sale by the exporter to the IC-DISC is the price as a result of which the income of the IC-DISC will not exceed the sum of 4% of the qualified export receipts of the IC-DISC and the exporter, and </a:t>
            </a:r>
          </a:p>
          <a:p>
            <a:pPr>
              <a:spcBef>
                <a:spcPts val="500"/>
              </a:spcBef>
              <a:spcAft>
                <a:spcPts val="500"/>
              </a:spcAft>
            </a:pPr>
            <a:r>
              <a:rPr lang="en-US" dirty="0" smtClean="0"/>
              <a:t>10% of the export promotion expenses of the IC-DISC.</a:t>
            </a:r>
          </a:p>
          <a:p>
            <a:pPr marL="0" indent="0">
              <a:spcBef>
                <a:spcPts val="500"/>
              </a:spcBef>
              <a:spcAft>
                <a:spcPts val="500"/>
              </a:spcAft>
              <a:buNone/>
            </a:pPr>
            <a:endParaRPr lang="en-US" dirty="0"/>
          </a:p>
          <a:p>
            <a:pPr marL="0" indent="0">
              <a:spcBef>
                <a:spcPts val="500"/>
              </a:spcBef>
              <a:spcAft>
                <a:spcPts val="500"/>
              </a:spcAft>
              <a:buNone/>
            </a:pPr>
            <a:r>
              <a:rPr lang="en-US" dirty="0" smtClean="0"/>
              <a:t>**In no case may the 4% of gross receipts method result in a profit to the DISC greater than 100% of the CTI from the transaction.</a:t>
            </a:r>
          </a:p>
        </p:txBody>
      </p:sp>
    </p:spTree>
    <p:extLst>
      <p:ext uri="{BB962C8B-B14F-4D97-AF65-F5344CB8AC3E}">
        <p14:creationId xmlns:p14="http://schemas.microsoft.com/office/powerpoint/2010/main" val="782090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FB253ABB-EBED-45C9-A483-A7C3E84D9624}" type="slidenum">
              <a:rPr lang="en-US" sz="1400"/>
              <a:pPr/>
              <a:t>24</a:t>
            </a:fld>
            <a:endParaRPr lang="en-US" sz="1400"/>
          </a:p>
        </p:txBody>
      </p:sp>
      <p:sp>
        <p:nvSpPr>
          <p:cNvPr id="25603" name="Rectangle 2"/>
          <p:cNvSpPr>
            <a:spLocks noGrp="1" noChangeArrowheads="1"/>
          </p:cNvSpPr>
          <p:nvPr>
            <p:ph type="title"/>
          </p:nvPr>
        </p:nvSpPr>
        <p:spPr/>
        <p:txBody>
          <a:bodyPr/>
          <a:lstStyle/>
          <a:p>
            <a:pPr algn="ctr"/>
            <a:r>
              <a:rPr lang="en-US" b="1" dirty="0" smtClean="0"/>
              <a:t>GROSS RECEIPTS OVER </a:t>
            </a:r>
            <a:br>
              <a:rPr lang="en-US" b="1" dirty="0" smtClean="0"/>
            </a:br>
            <a:r>
              <a:rPr lang="en-US" b="1" dirty="0" smtClean="0"/>
              <a:t>$10 MILLION ANNUALLY</a:t>
            </a:r>
          </a:p>
        </p:txBody>
      </p:sp>
      <p:sp>
        <p:nvSpPr>
          <p:cNvPr id="25604" name="Rectangle 3"/>
          <p:cNvSpPr>
            <a:spLocks noGrp="1" noChangeArrowheads="1"/>
          </p:cNvSpPr>
          <p:nvPr>
            <p:ph type="body" idx="1"/>
          </p:nvPr>
        </p:nvSpPr>
        <p:spPr>
          <a:xfrm>
            <a:off x="838200" y="2005012"/>
            <a:ext cx="10515600" cy="4351338"/>
          </a:xfrm>
        </p:spPr>
        <p:txBody>
          <a:bodyPr>
            <a:normAutofit/>
          </a:bodyPr>
          <a:lstStyle/>
          <a:p>
            <a:pPr>
              <a:spcBef>
                <a:spcPts val="500"/>
              </a:spcBef>
              <a:spcAft>
                <a:spcPts val="500"/>
              </a:spcAft>
            </a:pPr>
            <a:r>
              <a:rPr lang="en-US" dirty="0" smtClean="0"/>
              <a:t>Exceeding the annual $10,000,000 qualified export receipts cap will render remainder of the export income as deemed to have been distributed at the close of the year.</a:t>
            </a:r>
          </a:p>
          <a:p>
            <a:pPr>
              <a:spcBef>
                <a:spcPts val="500"/>
              </a:spcBef>
              <a:spcAft>
                <a:spcPts val="500"/>
              </a:spcAft>
            </a:pPr>
            <a:r>
              <a:rPr lang="en-US" dirty="0" smtClean="0"/>
              <a:t>Not a bad result because of  the maximum 23.8% tax rate on qualified dividends. ***</a:t>
            </a:r>
          </a:p>
          <a:p>
            <a:endParaRPr lang="en-US" dirty="0" smtClean="0"/>
          </a:p>
          <a:p>
            <a:endParaRPr lang="en-US" dirty="0"/>
          </a:p>
          <a:p>
            <a:pPr marL="0" indent="0">
              <a:buNone/>
            </a:pPr>
            <a:r>
              <a:rPr lang="en-US" dirty="0" smtClean="0"/>
              <a:t>*** </a:t>
            </a:r>
            <a:r>
              <a:rPr lang="en-US" sz="2400" i="1" dirty="0" smtClean="0"/>
              <a:t>Maximum rate only applies to families with over $450,000 of income.</a:t>
            </a:r>
          </a:p>
        </p:txBody>
      </p:sp>
    </p:spTree>
    <p:extLst>
      <p:ext uri="{BB962C8B-B14F-4D97-AF65-F5344CB8AC3E}">
        <p14:creationId xmlns:p14="http://schemas.microsoft.com/office/powerpoint/2010/main" val="1238313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9AA575BC-CD98-45DA-B854-35D73B993A14}" type="slidenum">
              <a:rPr lang="en-US" sz="1400"/>
              <a:pPr/>
              <a:t>25</a:t>
            </a:fld>
            <a:endParaRPr lang="en-US" sz="1400"/>
          </a:p>
        </p:txBody>
      </p:sp>
      <p:sp>
        <p:nvSpPr>
          <p:cNvPr id="26627" name="Rectangle 2"/>
          <p:cNvSpPr>
            <a:spLocks noGrp="1" noChangeArrowheads="1"/>
          </p:cNvSpPr>
          <p:nvPr>
            <p:ph type="title"/>
          </p:nvPr>
        </p:nvSpPr>
        <p:spPr>
          <a:xfrm>
            <a:off x="2209800" y="152400"/>
            <a:ext cx="7772400" cy="1371600"/>
          </a:xfrm>
        </p:spPr>
        <p:txBody>
          <a:bodyPr/>
          <a:lstStyle/>
          <a:p>
            <a:pPr algn="ctr"/>
            <a:r>
              <a:rPr lang="en-US" b="1" dirty="0" smtClean="0"/>
              <a:t>Export Promotion Expenses</a:t>
            </a:r>
          </a:p>
        </p:txBody>
      </p:sp>
      <p:sp>
        <p:nvSpPr>
          <p:cNvPr id="26628" name="Rectangle 3"/>
          <p:cNvSpPr>
            <a:spLocks noGrp="1" noChangeArrowheads="1"/>
          </p:cNvSpPr>
          <p:nvPr>
            <p:ph type="body" idx="1"/>
          </p:nvPr>
        </p:nvSpPr>
        <p:spPr>
          <a:xfrm>
            <a:off x="821094" y="1524000"/>
            <a:ext cx="9161106" cy="4572000"/>
          </a:xfrm>
        </p:spPr>
        <p:txBody>
          <a:bodyPr>
            <a:normAutofit fontScale="85000" lnSpcReduction="20000"/>
          </a:bodyPr>
          <a:lstStyle/>
          <a:p>
            <a:pPr>
              <a:lnSpc>
                <a:spcPct val="80000"/>
              </a:lnSpc>
            </a:pPr>
            <a:r>
              <a:rPr lang="en-US" sz="3000" dirty="0" smtClean="0"/>
              <a:t>Defined: IRC Sec.994(c) &amp; Regs.1.994-1(f).</a:t>
            </a:r>
          </a:p>
          <a:p>
            <a:pPr>
              <a:lnSpc>
                <a:spcPct val="80000"/>
              </a:lnSpc>
            </a:pPr>
            <a:endParaRPr lang="en-US" sz="3000" dirty="0" smtClean="0"/>
          </a:p>
          <a:p>
            <a:pPr>
              <a:lnSpc>
                <a:spcPct val="80000"/>
              </a:lnSpc>
            </a:pPr>
            <a:r>
              <a:rPr lang="en-US" sz="3000" dirty="0" smtClean="0"/>
              <a:t>Include costs </a:t>
            </a:r>
            <a:r>
              <a:rPr lang="en-US" sz="3000" b="1" i="1" u="sng" dirty="0" smtClean="0"/>
              <a:t>incurred by the DISC</a:t>
            </a:r>
            <a:r>
              <a:rPr lang="en-US" sz="3000" dirty="0" smtClean="0"/>
              <a:t> for:</a:t>
            </a:r>
          </a:p>
          <a:p>
            <a:pPr>
              <a:lnSpc>
                <a:spcPct val="80000"/>
              </a:lnSpc>
              <a:buFontTx/>
              <a:buNone/>
            </a:pPr>
            <a:r>
              <a:rPr lang="en-US" sz="3000" dirty="0" smtClean="0"/>
              <a:t>	--Packaging</a:t>
            </a:r>
          </a:p>
          <a:p>
            <a:pPr>
              <a:lnSpc>
                <a:spcPct val="80000"/>
              </a:lnSpc>
              <a:buFontTx/>
              <a:buNone/>
            </a:pPr>
            <a:r>
              <a:rPr lang="en-US" sz="3000" dirty="0" smtClean="0"/>
              <a:t>	--50% of freight on US flagged vessels</a:t>
            </a:r>
          </a:p>
          <a:p>
            <a:pPr>
              <a:lnSpc>
                <a:spcPct val="80000"/>
              </a:lnSpc>
              <a:buFontTx/>
              <a:buNone/>
            </a:pPr>
            <a:r>
              <a:rPr lang="en-US" sz="3000" dirty="0" smtClean="0"/>
              <a:t>	--Commissions paid to unrelated persons on export sales</a:t>
            </a:r>
          </a:p>
          <a:p>
            <a:pPr>
              <a:lnSpc>
                <a:spcPct val="80000"/>
              </a:lnSpc>
              <a:buFontTx/>
              <a:buNone/>
            </a:pPr>
            <a:r>
              <a:rPr lang="en-US" sz="3000" dirty="0" smtClean="0"/>
              <a:t>	--Other expenses that advance the distribution or sale of export    property for use, consumption, or distribution outside of the United States.</a:t>
            </a:r>
          </a:p>
          <a:p>
            <a:pPr>
              <a:lnSpc>
                <a:spcPct val="80000"/>
              </a:lnSpc>
            </a:pPr>
            <a:endParaRPr lang="en-US" sz="3000" dirty="0" smtClean="0"/>
          </a:p>
          <a:p>
            <a:pPr>
              <a:lnSpc>
                <a:spcPct val="80000"/>
              </a:lnSpc>
            </a:pPr>
            <a:r>
              <a:rPr lang="en-US" sz="3300" dirty="0" smtClean="0"/>
              <a:t>This is often not claimed in practice because there are few US vessels carrying freight and the remaining costs are small and having a DISC incur them could be disruptive from a business standpoint.</a:t>
            </a:r>
          </a:p>
          <a:p>
            <a:pPr>
              <a:lnSpc>
                <a:spcPct val="80000"/>
              </a:lnSpc>
              <a:buFontTx/>
              <a:buNone/>
            </a:pPr>
            <a:endParaRPr lang="en-US" dirty="0" smtClean="0"/>
          </a:p>
          <a:p>
            <a:pPr>
              <a:lnSpc>
                <a:spcPct val="80000"/>
              </a:lnSpc>
            </a:pPr>
            <a:endParaRPr lang="en-US" dirty="0" smtClean="0"/>
          </a:p>
        </p:txBody>
      </p:sp>
    </p:spTree>
    <p:extLst>
      <p:ext uri="{BB962C8B-B14F-4D97-AF65-F5344CB8AC3E}">
        <p14:creationId xmlns:p14="http://schemas.microsoft.com/office/powerpoint/2010/main" val="1043541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“Grouping” Can Be a Powerful Tool When Using the Administrative Pricing Rules </a:t>
            </a:r>
            <a:r>
              <a:rPr lang="en-US" sz="2400" dirty="0" smtClean="0"/>
              <a:t>(Treas. Reg. 1.994-1(c)(7))</a:t>
            </a:r>
            <a:endParaRPr lang="en-US" sz="2400" dirty="0"/>
          </a:p>
        </p:txBody>
      </p:sp>
      <p:sp>
        <p:nvSpPr>
          <p:cNvPr id="3" name="Content Placeholder 2"/>
          <p:cNvSpPr>
            <a:spLocks noGrp="1"/>
          </p:cNvSpPr>
          <p:nvPr>
            <p:ph idx="1"/>
          </p:nvPr>
        </p:nvSpPr>
        <p:spPr/>
        <p:txBody>
          <a:bodyPr>
            <a:normAutofit fontScale="92500" lnSpcReduction="10000"/>
          </a:bodyPr>
          <a:lstStyle/>
          <a:p>
            <a:r>
              <a:rPr lang="en-US" dirty="0" smtClean="0"/>
              <a:t>Treas. Regulations permit taxpayers to group transactions rather than compute allowable commission on a transaction-by-transaction basis.</a:t>
            </a:r>
          </a:p>
          <a:p>
            <a:r>
              <a:rPr lang="en-US" dirty="0" smtClean="0"/>
              <a:t>Permissible groupings include: product, product-line, customer, contract, country, or other recognized industry or trade usage.</a:t>
            </a:r>
          </a:p>
          <a:p>
            <a:r>
              <a:rPr lang="en-US" dirty="0" smtClean="0"/>
              <a:t>Groups may be as large as Two-digit “SIC” Code or as narrow as taxpayer chooses.</a:t>
            </a:r>
          </a:p>
          <a:p>
            <a:r>
              <a:rPr lang="en-US" dirty="0" smtClean="0"/>
              <a:t>Groupings elections may be made annually and apply for the year made only.</a:t>
            </a:r>
          </a:p>
          <a:p>
            <a:r>
              <a:rPr lang="en-US" dirty="0" smtClean="0"/>
              <a:t>Use of grouping elections is most helpful when there is significant variability in gross profit margin within a company’s export transactions.</a:t>
            </a:r>
          </a:p>
          <a:p>
            <a:pPr lvl="8">
              <a:buNone/>
            </a:pPr>
            <a:r>
              <a:rPr lang="en-US" dirty="0" smtClean="0"/>
              <a:t>                                                                                                                          </a:t>
            </a:r>
          </a:p>
          <a:p>
            <a:pPr lvl="8">
              <a:buNone/>
            </a:pPr>
            <a:r>
              <a:rPr lang="en-US" dirty="0" smtClean="0"/>
              <a:t>                                                                                                                             </a:t>
            </a:r>
            <a:r>
              <a:rPr lang="en-US" sz="1300" dirty="0" smtClean="0"/>
              <a:t> 26</a:t>
            </a:r>
          </a:p>
          <a:p>
            <a:pPr>
              <a:buNone/>
            </a:pPr>
            <a:endParaRPr lang="en-US" dirty="0" smtClean="0"/>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030" y="791308"/>
            <a:ext cx="10515600" cy="899380"/>
          </a:xfrm>
        </p:spPr>
        <p:txBody>
          <a:bodyPr>
            <a:normAutofit fontScale="90000"/>
          </a:bodyPr>
          <a:lstStyle/>
          <a:p>
            <a:r>
              <a:rPr lang="en-US" sz="4000" b="1" dirty="0" smtClean="0"/>
              <a:t>         Marginal Costing Rules May Also Be Helpful In Maximizing IC-DISC Income Under Admin. Pricing Rules  </a:t>
            </a:r>
            <a:br>
              <a:rPr lang="en-US" sz="4000" b="1" dirty="0" smtClean="0"/>
            </a:br>
            <a:r>
              <a:rPr lang="en-US" sz="2700" b="1" dirty="0" smtClean="0"/>
              <a:t>(Treas. Reg. 1.994-2)</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a:xfrm>
            <a:off x="838200" y="1825625"/>
            <a:ext cx="10515600" cy="4821360"/>
          </a:xfrm>
        </p:spPr>
        <p:txBody>
          <a:bodyPr>
            <a:normAutofit fontScale="25000" lnSpcReduction="20000"/>
          </a:bodyPr>
          <a:lstStyle/>
          <a:p>
            <a:endParaRPr lang="en-US" sz="9600" dirty="0" smtClean="0"/>
          </a:p>
          <a:p>
            <a:r>
              <a:rPr lang="en-US" sz="9600" dirty="0" smtClean="0"/>
              <a:t>Full-costing is the general rule for computing the inter-company transfer price in arriving at allowable IC-DISC income from a transaction (or group) of transactions.</a:t>
            </a:r>
          </a:p>
          <a:p>
            <a:endParaRPr lang="en-US" sz="9600" dirty="0" smtClean="0"/>
          </a:p>
          <a:p>
            <a:r>
              <a:rPr lang="en-US" sz="9600" dirty="0" smtClean="0"/>
              <a:t>The Treas. Regulations permit the taxpayer to use “marginal” costing, which takes into account only the direct labor and material costs of a transaction, if the taxpayer is seeking to “establish” or “maintain” a market abroad for its exports. </a:t>
            </a:r>
          </a:p>
          <a:p>
            <a:pPr>
              <a:buNone/>
            </a:pPr>
            <a:r>
              <a:rPr lang="en-US" sz="9600" dirty="0" smtClean="0"/>
              <a:t>	-- It is virtually impossible NOT to meet this definition.  It is met whenever the 50% CTI method is applied and marginal costing yields a higher result.</a:t>
            </a:r>
          </a:p>
          <a:p>
            <a:pPr>
              <a:buNone/>
            </a:pPr>
            <a:endParaRPr lang="en-US" sz="9600" dirty="0" smtClean="0"/>
          </a:p>
          <a:p>
            <a:r>
              <a:rPr lang="en-US" sz="9600" dirty="0" smtClean="0"/>
              <a:t>If marginal costing is used, it is limited by the overall profit percentage (“OPPL”) of the taxpayer’s full-cost taxable income from the global sales of the same product (or other grouping of transactions).  And the same transactions must be grouped in the same way when computing both the full costing CTI and the OPPL.</a:t>
            </a:r>
          </a:p>
          <a:p>
            <a:pPr>
              <a:buNone/>
            </a:pPr>
            <a:r>
              <a:rPr lang="en-US" sz="4800" dirty="0" smtClean="0"/>
              <a:t>                                                                                                                                                                                                                                                                                                27 </a:t>
            </a:r>
            <a:r>
              <a:rPr lang="en-US" sz="1200" dirty="0" smtClean="0"/>
              <a:t>27</a:t>
            </a:r>
            <a:endParaRPr lang="en-US" dirty="0" smtClean="0"/>
          </a:p>
          <a:p>
            <a:pPr lvl="8">
              <a:buNone/>
            </a:pPr>
            <a:endParaRPr lang="en-US" dirty="0" smtClean="0"/>
          </a:p>
          <a:p>
            <a:pPr lvl="8">
              <a:buNone/>
            </a:pPr>
            <a:r>
              <a:rPr lang="en-US" sz="1500" dirty="0" smtClean="0"/>
              <a:t>                                                                                                                                                        2</a:t>
            </a:r>
            <a:r>
              <a:rPr lang="en-US" sz="1200" dirty="0" smtClean="0"/>
              <a:t>27</a:t>
            </a:r>
            <a:endParaRPr lang="en-US" sz="15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B565EB62-6B2C-4263-B747-CA7ACE857EA4}" type="slidenum">
              <a:rPr lang="en-US" sz="1400"/>
              <a:pPr/>
              <a:t>28</a:t>
            </a:fld>
            <a:endParaRPr lang="en-US" sz="1400"/>
          </a:p>
        </p:txBody>
      </p:sp>
      <p:sp>
        <p:nvSpPr>
          <p:cNvPr id="27651" name="Rectangle 2"/>
          <p:cNvSpPr>
            <a:spLocks noGrp="1" noChangeArrowheads="1"/>
          </p:cNvSpPr>
          <p:nvPr>
            <p:ph type="title"/>
          </p:nvPr>
        </p:nvSpPr>
        <p:spPr>
          <a:xfrm>
            <a:off x="2133600" y="0"/>
            <a:ext cx="7772400" cy="1143000"/>
          </a:xfrm>
        </p:spPr>
        <p:txBody>
          <a:bodyPr/>
          <a:lstStyle/>
          <a:p>
            <a:pPr algn="ctr"/>
            <a:r>
              <a:rPr lang="en-US" b="1" dirty="0" smtClean="0"/>
              <a:t>A FEW FINAL POINTS</a:t>
            </a:r>
          </a:p>
        </p:txBody>
      </p:sp>
      <p:sp>
        <p:nvSpPr>
          <p:cNvPr id="27652" name="Rectangle 3"/>
          <p:cNvSpPr>
            <a:spLocks noGrp="1" noChangeArrowheads="1"/>
          </p:cNvSpPr>
          <p:nvPr>
            <p:ph type="body" idx="1"/>
          </p:nvPr>
        </p:nvSpPr>
        <p:spPr>
          <a:xfrm>
            <a:off x="524656" y="914400"/>
            <a:ext cx="10643016" cy="5441950"/>
          </a:xfrm>
        </p:spPr>
        <p:txBody>
          <a:bodyPr>
            <a:normAutofit lnSpcReduction="10000"/>
          </a:bodyPr>
          <a:lstStyle/>
          <a:p>
            <a:r>
              <a:rPr lang="en-US" dirty="0" smtClean="0"/>
              <a:t>Separate set of books and records for IC-DISC is usually a spread sheet working trial balance with adjusting journal entries.</a:t>
            </a:r>
          </a:p>
          <a:p>
            <a:r>
              <a:rPr lang="en-US" dirty="0" smtClean="0"/>
              <a:t>Substance relaxation rules for DISC in US Treasury </a:t>
            </a:r>
            <a:r>
              <a:rPr lang="en-US" dirty="0" err="1"/>
              <a:t>R</a:t>
            </a:r>
            <a:r>
              <a:rPr lang="en-US" dirty="0" err="1" smtClean="0"/>
              <a:t>egs</a:t>
            </a:r>
            <a:r>
              <a:rPr lang="en-US" dirty="0" smtClean="0"/>
              <a:t>. No DISC employees required.</a:t>
            </a:r>
          </a:p>
          <a:p>
            <a:r>
              <a:rPr lang="en-US" dirty="0" smtClean="0"/>
              <a:t>Customers don’t even have to know DISC exists when a Commission DISC is used.</a:t>
            </a:r>
          </a:p>
          <a:p>
            <a:r>
              <a:rPr lang="en-US" dirty="0" smtClean="0"/>
              <a:t>IC-DISC enters Commission/Service Agreement with Related Supplier for most actions.</a:t>
            </a:r>
          </a:p>
          <a:p>
            <a:r>
              <a:rPr lang="en-US" dirty="0" smtClean="0"/>
              <a:t>Bank Account used for annual check swap and dividends--very little activity occurs inside the DISC itself.</a:t>
            </a:r>
          </a:p>
          <a:p>
            <a:r>
              <a:rPr lang="en-US" dirty="0" smtClean="0"/>
              <a:t>DPAD can still be claimed in addition to DISC benefit. </a:t>
            </a:r>
            <a:r>
              <a:rPr lang="en-US" u="sng" dirty="0" smtClean="0"/>
              <a:t>BUT</a:t>
            </a:r>
            <a:r>
              <a:rPr lang="en-US" dirty="0" smtClean="0"/>
              <a:t> each depends on the amount of the other.</a:t>
            </a:r>
          </a:p>
          <a:p>
            <a:r>
              <a:rPr lang="en-US" dirty="0" smtClean="0"/>
              <a:t>Must abide by the rules regarding International Boycotts. (Form 5713)</a:t>
            </a:r>
          </a:p>
        </p:txBody>
      </p:sp>
    </p:spTree>
    <p:extLst>
      <p:ext uri="{BB962C8B-B14F-4D97-AF65-F5344CB8AC3E}">
        <p14:creationId xmlns:p14="http://schemas.microsoft.com/office/powerpoint/2010/main" val="851585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APPLICABLE FORMS &amp; SCHEDULES</a:t>
            </a:r>
            <a:endParaRPr lang="en-US" b="1" dirty="0"/>
          </a:p>
        </p:txBody>
      </p:sp>
      <p:sp>
        <p:nvSpPr>
          <p:cNvPr id="3" name="Content Placeholder 2"/>
          <p:cNvSpPr>
            <a:spLocks noGrp="1"/>
          </p:cNvSpPr>
          <p:nvPr>
            <p:ph idx="1"/>
          </p:nvPr>
        </p:nvSpPr>
        <p:spPr/>
        <p:txBody>
          <a:bodyPr>
            <a:normAutofit lnSpcReduction="10000"/>
          </a:bodyPr>
          <a:lstStyle/>
          <a:p>
            <a:r>
              <a:rPr lang="en-US" dirty="0" smtClean="0"/>
              <a:t>1120-IC-DISC</a:t>
            </a:r>
          </a:p>
          <a:p>
            <a:pPr lvl="1"/>
            <a:r>
              <a:rPr lang="en-US" dirty="0">
                <a:hlinkClick r:id="rId3"/>
              </a:rPr>
              <a:t>http://</a:t>
            </a:r>
            <a:r>
              <a:rPr lang="en-US" dirty="0" smtClean="0">
                <a:hlinkClick r:id="rId3"/>
              </a:rPr>
              <a:t>www.irs.gov/pub/irs-access/f1120icd_accessible.pdf</a:t>
            </a:r>
            <a:endParaRPr lang="en-US" dirty="0" smtClean="0"/>
          </a:p>
          <a:p>
            <a:r>
              <a:rPr lang="en-US" dirty="0" smtClean="0"/>
              <a:t>1120-IC-DISC-SCH P</a:t>
            </a:r>
          </a:p>
          <a:p>
            <a:pPr lvl="1"/>
            <a:r>
              <a:rPr lang="en-US" dirty="0">
                <a:hlinkClick r:id="rId4"/>
              </a:rPr>
              <a:t>http://</a:t>
            </a:r>
            <a:r>
              <a:rPr lang="en-US" dirty="0" smtClean="0">
                <a:hlinkClick r:id="rId4"/>
              </a:rPr>
              <a:t>www.irs.gov/pub/irs-pdf/f1120idp.pdf</a:t>
            </a:r>
            <a:endParaRPr lang="en-US" dirty="0" smtClean="0"/>
          </a:p>
          <a:p>
            <a:r>
              <a:rPr lang="en-US" dirty="0" smtClean="0"/>
              <a:t>1120-IC-DISC-SCH K</a:t>
            </a:r>
          </a:p>
          <a:p>
            <a:pPr lvl="1"/>
            <a:r>
              <a:rPr lang="en-US" dirty="0">
                <a:hlinkClick r:id="rId5"/>
              </a:rPr>
              <a:t>http://</a:t>
            </a:r>
            <a:r>
              <a:rPr lang="en-US" dirty="0" smtClean="0">
                <a:hlinkClick r:id="rId5"/>
              </a:rPr>
              <a:t>www.irs.gov/pub/irs-access/f1120idk_accessible.pdf</a:t>
            </a:r>
            <a:endParaRPr lang="en-US" dirty="0" smtClean="0"/>
          </a:p>
          <a:p>
            <a:r>
              <a:rPr lang="en-US" dirty="0" smtClean="0"/>
              <a:t>1120-SCH N- Foreign Operations of US Corps.</a:t>
            </a:r>
          </a:p>
          <a:p>
            <a:pPr lvl="1"/>
            <a:r>
              <a:rPr lang="en-US" dirty="0">
                <a:hlinkClick r:id="rId6"/>
              </a:rPr>
              <a:t>http://</a:t>
            </a:r>
            <a:r>
              <a:rPr lang="en-US" dirty="0" smtClean="0">
                <a:hlinkClick r:id="rId6"/>
              </a:rPr>
              <a:t>www.irs.gov/pub/irs-access/f1120sn_accessible.pdf</a:t>
            </a:r>
            <a:endParaRPr lang="en-US" dirty="0"/>
          </a:p>
          <a:p>
            <a:r>
              <a:rPr lang="en-US" dirty="0" smtClean="0"/>
              <a:t>FORM 5713- International Boycott Report</a:t>
            </a:r>
          </a:p>
          <a:p>
            <a:pPr lvl="1"/>
            <a:r>
              <a:rPr lang="en-US" dirty="0">
                <a:hlinkClick r:id="rId7"/>
              </a:rPr>
              <a:t>http://</a:t>
            </a:r>
            <a:r>
              <a:rPr lang="en-US" dirty="0" smtClean="0">
                <a:hlinkClick r:id="rId7"/>
              </a:rPr>
              <a:t>www.irs.gov/pub/irs-pdf/f5713.pdf</a:t>
            </a:r>
            <a:endParaRPr lang="en-US" dirty="0" smtClean="0"/>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3002772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Overview of Presentation</a:t>
            </a:r>
            <a:endParaRPr lang="en-US" b="1" dirty="0"/>
          </a:p>
        </p:txBody>
      </p:sp>
      <p:sp>
        <p:nvSpPr>
          <p:cNvPr id="6" name="Content Placeholder 5"/>
          <p:cNvSpPr>
            <a:spLocks noGrp="1"/>
          </p:cNvSpPr>
          <p:nvPr>
            <p:ph idx="1"/>
          </p:nvPr>
        </p:nvSpPr>
        <p:spPr/>
        <p:txBody>
          <a:bodyPr>
            <a:normAutofit fontScale="70000" lnSpcReduction="20000"/>
          </a:bodyPr>
          <a:lstStyle/>
          <a:p>
            <a:r>
              <a:rPr lang="en-US" dirty="0" smtClean="0"/>
              <a:t>Brief History &amp; Recent Events</a:t>
            </a:r>
          </a:p>
          <a:p>
            <a:pPr lvl="1"/>
            <a:r>
              <a:rPr lang="en-US" dirty="0" smtClean="0"/>
              <a:t>Impact of recent laws on IC-DISCs, </a:t>
            </a:r>
            <a:r>
              <a:rPr lang="en-US" i="1" dirty="0" smtClean="0"/>
              <a:t>i.e. ATRA-rate increases, APA-</a:t>
            </a:r>
            <a:r>
              <a:rPr lang="en-US" i="1" dirty="0"/>
              <a:t>M</a:t>
            </a:r>
            <a:r>
              <a:rPr lang="en-US" i="1" dirty="0" smtClean="0"/>
              <a:t>edicare tax.</a:t>
            </a:r>
          </a:p>
          <a:p>
            <a:r>
              <a:rPr lang="en-US" dirty="0" smtClean="0"/>
              <a:t>Overview of the IC-DISC</a:t>
            </a:r>
          </a:p>
          <a:p>
            <a:pPr lvl="1"/>
            <a:r>
              <a:rPr lang="en-US" dirty="0" smtClean="0"/>
              <a:t>Potential benefits of the IC-DISC with an example.</a:t>
            </a:r>
          </a:p>
          <a:p>
            <a:r>
              <a:rPr lang="en-US" dirty="0" smtClean="0"/>
              <a:t>Federal &amp; State Taxation</a:t>
            </a:r>
          </a:p>
          <a:p>
            <a:pPr lvl="1"/>
            <a:r>
              <a:rPr lang="en-US" dirty="0" smtClean="0"/>
              <a:t>Includes Mississippi, Alabama, and Florida treatment of IC-DISC.</a:t>
            </a:r>
          </a:p>
          <a:p>
            <a:r>
              <a:rPr lang="en-US" dirty="0" smtClean="0"/>
              <a:t>IC-DISC Requirements</a:t>
            </a:r>
          </a:p>
          <a:p>
            <a:pPr lvl="1"/>
            <a:r>
              <a:rPr lang="en-US" dirty="0" smtClean="0"/>
              <a:t>This will include basic structuring of the IC-DISC and applicable qualifying tests, </a:t>
            </a:r>
            <a:r>
              <a:rPr lang="en-US" i="1" dirty="0" smtClean="0"/>
              <a:t>i.e. gross receipt and asset tests.</a:t>
            </a:r>
          </a:p>
          <a:p>
            <a:r>
              <a:rPr lang="en-US" dirty="0" smtClean="0"/>
              <a:t>Intercompany Pricing Rules</a:t>
            </a:r>
          </a:p>
          <a:p>
            <a:pPr lvl="1"/>
            <a:r>
              <a:rPr lang="en-US" dirty="0" smtClean="0"/>
              <a:t>This includes the specific methods allowable for transfer pricing between an IC-DISC and its related supplier</a:t>
            </a:r>
          </a:p>
          <a:p>
            <a:r>
              <a:rPr lang="en-US" dirty="0" smtClean="0"/>
              <a:t>Export Promotion Expenses</a:t>
            </a:r>
          </a:p>
          <a:p>
            <a:r>
              <a:rPr lang="en-US" dirty="0" smtClean="0"/>
              <a:t>Final Points</a:t>
            </a:r>
          </a:p>
          <a:p>
            <a:pPr lvl="8">
              <a:buNone/>
            </a:pPr>
            <a:r>
              <a:rPr lang="en-US" sz="1700" dirty="0" smtClean="0"/>
              <a:t>                                                                                                                                                                                   3</a:t>
            </a:r>
          </a:p>
        </p:txBody>
      </p:sp>
    </p:spTree>
    <p:extLst>
      <p:ext uri="{BB962C8B-B14F-4D97-AF65-F5344CB8AC3E}">
        <p14:creationId xmlns:p14="http://schemas.microsoft.com/office/powerpoint/2010/main" val="1592970434"/>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6436EE7B-572B-46E3-A26F-B3C984B1BEF7}" type="slidenum">
              <a:rPr lang="en-US" sz="1400"/>
              <a:pPr/>
              <a:t>30</a:t>
            </a:fld>
            <a:endParaRPr lang="en-US" sz="1400"/>
          </a:p>
        </p:txBody>
      </p:sp>
      <p:sp>
        <p:nvSpPr>
          <p:cNvPr id="28675" name="Rectangle 2"/>
          <p:cNvSpPr>
            <a:spLocks noGrp="1" noChangeArrowheads="1"/>
          </p:cNvSpPr>
          <p:nvPr>
            <p:ph type="title"/>
          </p:nvPr>
        </p:nvSpPr>
        <p:spPr>
          <a:xfrm>
            <a:off x="2057400" y="0"/>
            <a:ext cx="7772400" cy="1143000"/>
          </a:xfrm>
        </p:spPr>
        <p:txBody>
          <a:bodyPr/>
          <a:lstStyle/>
          <a:p>
            <a:r>
              <a:rPr lang="en-US" u="sng" smtClean="0"/>
              <a:t>RECAP</a:t>
            </a:r>
            <a:r>
              <a:rPr lang="en-US" smtClean="0"/>
              <a:t>:                           </a:t>
            </a:r>
          </a:p>
        </p:txBody>
      </p:sp>
      <p:sp>
        <p:nvSpPr>
          <p:cNvPr id="28676" name="Rectangle 3"/>
          <p:cNvSpPr>
            <a:spLocks noGrp="1" noChangeArrowheads="1"/>
          </p:cNvSpPr>
          <p:nvPr>
            <p:ph type="body" idx="1"/>
          </p:nvPr>
        </p:nvSpPr>
        <p:spPr>
          <a:xfrm>
            <a:off x="2209800" y="1066800"/>
            <a:ext cx="7772400" cy="5289550"/>
          </a:xfrm>
        </p:spPr>
        <p:txBody>
          <a:bodyPr>
            <a:normAutofit fontScale="92500" lnSpcReduction="10000"/>
          </a:bodyPr>
          <a:lstStyle/>
          <a:p>
            <a:r>
              <a:rPr lang="en-US" dirty="0" smtClean="0"/>
              <a:t>Continued rate differential between qualified dividends and income with a closely held IC-DISC:                                                  -- Means $$$$ of Permanent Tax Savings</a:t>
            </a:r>
          </a:p>
          <a:p>
            <a:endParaRPr lang="en-US" dirty="0" smtClean="0"/>
          </a:p>
          <a:p>
            <a:r>
              <a:rPr lang="en-US" dirty="0" smtClean="0"/>
              <a:t>With Option to Retain and Reinvest Profits in Expanding Export Business-- Federal Income Tax Deferred at Attractive T-Bill Rate (0.16 % for 2012)</a:t>
            </a:r>
          </a:p>
          <a:p>
            <a:endParaRPr lang="en-US" dirty="0" smtClean="0"/>
          </a:p>
          <a:p>
            <a:r>
              <a:rPr lang="en-US" dirty="0" smtClean="0"/>
              <a:t>Need to Form New Domestic Entity and Make Elections NOW!!!</a:t>
            </a:r>
          </a:p>
          <a:p>
            <a:endParaRPr lang="en-US" dirty="0" smtClean="0"/>
          </a:p>
          <a:p>
            <a:r>
              <a:rPr lang="en-US" dirty="0" smtClean="0"/>
              <a:t>No guarantee IC-DISC provisions will remain in place beyond 2014.</a:t>
            </a:r>
          </a:p>
        </p:txBody>
      </p:sp>
    </p:spTree>
    <p:extLst>
      <p:ext uri="{BB962C8B-B14F-4D97-AF65-F5344CB8AC3E}">
        <p14:creationId xmlns:p14="http://schemas.microsoft.com/office/powerpoint/2010/main" val="3899218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4A5FB96B-C684-4622-903E-A7B092B6FB38}" type="slidenum">
              <a:rPr lang="en-US" sz="1400"/>
              <a:pPr/>
              <a:t>31</a:t>
            </a:fld>
            <a:endParaRPr lang="en-US" sz="1400"/>
          </a:p>
        </p:txBody>
      </p:sp>
      <p:sp>
        <p:nvSpPr>
          <p:cNvPr id="29699" name="Rectangle 2"/>
          <p:cNvSpPr>
            <a:spLocks noGrp="1" noChangeArrowheads="1"/>
          </p:cNvSpPr>
          <p:nvPr>
            <p:ph type="title"/>
          </p:nvPr>
        </p:nvSpPr>
        <p:spPr>
          <a:xfrm>
            <a:off x="1600200" y="868017"/>
            <a:ext cx="8382000" cy="990600"/>
          </a:xfrm>
        </p:spPr>
        <p:txBody>
          <a:bodyPr/>
          <a:lstStyle/>
          <a:p>
            <a:pPr algn="ctr"/>
            <a:r>
              <a:rPr lang="en-US" b="1" dirty="0" smtClean="0"/>
              <a:t>Thank You!</a:t>
            </a:r>
          </a:p>
        </p:txBody>
      </p:sp>
      <p:pic>
        <p:nvPicPr>
          <p:cNvPr id="2" name="Picture 1"/>
          <p:cNvPicPr>
            <a:picLocks noChangeAspect="1"/>
          </p:cNvPicPr>
          <p:nvPr/>
        </p:nvPicPr>
        <p:blipFill>
          <a:blip r:embed="rId3" cstate="print"/>
          <a:stretch>
            <a:fillRect/>
          </a:stretch>
        </p:blipFill>
        <p:spPr>
          <a:xfrm>
            <a:off x="4451462" y="2380605"/>
            <a:ext cx="2668508" cy="2670653"/>
          </a:xfrm>
          <a:prstGeom prst="rect">
            <a:avLst/>
          </a:prstGeom>
          <a:solidFill>
            <a:schemeClr val="accent1"/>
          </a:solidFill>
        </p:spPr>
      </p:pic>
      <p:sp>
        <p:nvSpPr>
          <p:cNvPr id="5" name="TextBox 4"/>
          <p:cNvSpPr txBox="1"/>
          <p:nvPr/>
        </p:nvSpPr>
        <p:spPr>
          <a:xfrm>
            <a:off x="7119906" y="2643258"/>
            <a:ext cx="5072094" cy="2154436"/>
          </a:xfrm>
          <a:prstGeom prst="rect">
            <a:avLst/>
          </a:prstGeom>
          <a:noFill/>
        </p:spPr>
        <p:txBody>
          <a:bodyPr wrap="none" rtlCol="0">
            <a:spAutoFit/>
          </a:bodyPr>
          <a:lstStyle/>
          <a:p>
            <a:pPr algn="r"/>
            <a:r>
              <a:rPr lang="en-US" b="1" dirty="0" smtClean="0"/>
              <a:t>Ed Dwyer &amp; Alex </a:t>
            </a:r>
            <a:r>
              <a:rPr lang="en-US" b="1" dirty="0" err="1" smtClean="0"/>
              <a:t>McGowin</a:t>
            </a:r>
            <a:r>
              <a:rPr lang="en-US" b="1" dirty="0" smtClean="0"/>
              <a:t/>
            </a:r>
            <a:br>
              <a:rPr lang="en-US" b="1" dirty="0" smtClean="0"/>
            </a:br>
            <a:r>
              <a:rPr lang="en-US" b="1" dirty="0" smtClean="0"/>
              <a:t>Mail</a:t>
            </a:r>
            <a:r>
              <a:rPr lang="en-US" b="1" dirty="0"/>
              <a:t>:  P. O. Box 3057 Daphne, AL  36526</a:t>
            </a:r>
            <a:br>
              <a:rPr lang="en-US" b="1" dirty="0"/>
            </a:br>
            <a:r>
              <a:rPr lang="en-US" b="1" dirty="0"/>
              <a:t>Office Address: </a:t>
            </a:r>
            <a:r>
              <a:rPr lang="en-US" b="1" dirty="0" err="1"/>
              <a:t>Stonebrook</a:t>
            </a:r>
            <a:r>
              <a:rPr lang="en-US" b="1" dirty="0"/>
              <a:t> Business Park</a:t>
            </a:r>
            <a:br>
              <a:rPr lang="en-US" b="1" dirty="0"/>
            </a:br>
            <a:r>
              <a:rPr lang="en-US" b="1" dirty="0"/>
              <a:t>23210 US Hwy 98- </a:t>
            </a:r>
            <a:r>
              <a:rPr lang="en-US" b="1" dirty="0" err="1"/>
              <a:t>Ste</a:t>
            </a:r>
            <a:r>
              <a:rPr lang="en-US" b="1" dirty="0"/>
              <a:t> A-2</a:t>
            </a:r>
            <a:br>
              <a:rPr lang="en-US" b="1" dirty="0"/>
            </a:br>
            <a:r>
              <a:rPr lang="en-US" b="1" dirty="0"/>
              <a:t>Fairhope, AL 36532</a:t>
            </a:r>
            <a:r>
              <a:rPr lang="en-US" sz="2000" b="1" dirty="0"/>
              <a:t/>
            </a:r>
            <a:br>
              <a:rPr lang="en-US" sz="2000" b="1" dirty="0"/>
            </a:br>
            <a:r>
              <a:rPr lang="en-US" sz="1200" b="1" dirty="0"/>
              <a:t/>
            </a:r>
            <a:br>
              <a:rPr lang="en-US" sz="1200" b="1" dirty="0"/>
            </a:br>
            <a:r>
              <a:rPr lang="en-US" sz="1200" b="1" dirty="0"/>
              <a:t>Phone: </a:t>
            </a:r>
            <a:r>
              <a:rPr lang="en-US" sz="1600" b="1" dirty="0"/>
              <a:t>(251) 401-4010           E-mail: </a:t>
            </a:r>
            <a:r>
              <a:rPr lang="en-US" sz="1600" b="1" dirty="0">
                <a:hlinkClick r:id="rId4"/>
              </a:rPr>
              <a:t>ekdwyintax@aol.com</a:t>
            </a:r>
            <a:r>
              <a:rPr lang="en-US" sz="1600" b="1" dirty="0"/>
              <a:t/>
            </a:r>
            <a:br>
              <a:rPr lang="en-US" sz="1600" b="1" dirty="0"/>
            </a:br>
            <a:r>
              <a:rPr lang="en-US" sz="1200" b="1" dirty="0"/>
              <a:t>Phone: </a:t>
            </a:r>
            <a:r>
              <a:rPr lang="en-US" sz="1600" b="1" dirty="0"/>
              <a:t>(251) 232-7115  </a:t>
            </a:r>
            <a:r>
              <a:rPr lang="en-US" sz="1600" dirty="0"/>
              <a:t>         </a:t>
            </a:r>
            <a:r>
              <a:rPr lang="en-US" sz="1600" b="1" dirty="0"/>
              <a:t>E-mail: </a:t>
            </a:r>
            <a:r>
              <a:rPr lang="en-US" sz="1600" b="1" dirty="0">
                <a:hlinkClick r:id="rId5"/>
              </a:rPr>
              <a:t>alexmcgowin@aol.com</a:t>
            </a:r>
            <a:endParaRPr lang="en-US" dirty="0"/>
          </a:p>
        </p:txBody>
      </p:sp>
      <p:sp>
        <p:nvSpPr>
          <p:cNvPr id="6" name="TextBox 5"/>
          <p:cNvSpPr txBox="1"/>
          <p:nvPr/>
        </p:nvSpPr>
        <p:spPr>
          <a:xfrm>
            <a:off x="358588" y="3120311"/>
            <a:ext cx="3600601" cy="923330"/>
          </a:xfrm>
          <a:prstGeom prst="rect">
            <a:avLst/>
          </a:prstGeom>
          <a:noFill/>
        </p:spPr>
        <p:txBody>
          <a:bodyPr wrap="none" rtlCol="0">
            <a:spAutoFit/>
          </a:bodyPr>
          <a:lstStyle/>
          <a:p>
            <a:r>
              <a:rPr lang="en-US" b="1" dirty="0" smtClean="0"/>
              <a:t>Alabama International Trade Center</a:t>
            </a:r>
            <a:br>
              <a:rPr lang="en-US" b="1" dirty="0" smtClean="0"/>
            </a:br>
            <a:r>
              <a:rPr lang="en-US" b="1" dirty="0" smtClean="0"/>
              <a:t>800-747-2482</a:t>
            </a:r>
          </a:p>
          <a:p>
            <a:r>
              <a:rPr lang="en-US" b="1" dirty="0" smtClean="0">
                <a:hlinkClick r:id="rId6"/>
              </a:rPr>
              <a:t>http://aitc.ua.edu</a:t>
            </a:r>
            <a:r>
              <a:rPr lang="en-US" b="1" dirty="0" smtClean="0"/>
              <a:t> </a:t>
            </a:r>
            <a:endParaRPr lang="en-US" dirty="0"/>
          </a:p>
        </p:txBody>
      </p:sp>
    </p:spTree>
    <p:extLst>
      <p:ext uri="{BB962C8B-B14F-4D97-AF65-F5344CB8AC3E}">
        <p14:creationId xmlns:p14="http://schemas.microsoft.com/office/powerpoint/2010/main" val="2158812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Tortured History of the DISC</a:t>
            </a:r>
            <a:endParaRPr lang="en-US" b="1" dirty="0"/>
          </a:p>
        </p:txBody>
      </p:sp>
      <p:sp>
        <p:nvSpPr>
          <p:cNvPr id="3" name="Content Placeholder 2"/>
          <p:cNvSpPr>
            <a:spLocks noGrp="1"/>
          </p:cNvSpPr>
          <p:nvPr>
            <p:ph idx="1"/>
          </p:nvPr>
        </p:nvSpPr>
        <p:spPr>
          <a:xfrm>
            <a:off x="838200" y="1825625"/>
            <a:ext cx="10750062" cy="4258652"/>
          </a:xfrm>
        </p:spPr>
        <p:txBody>
          <a:bodyPr>
            <a:normAutofit fontScale="77500" lnSpcReduction="20000"/>
          </a:bodyPr>
          <a:lstStyle/>
          <a:p>
            <a:r>
              <a:rPr lang="en-US" dirty="0" smtClean="0"/>
              <a:t>Congress enacted the domestic international sales corporation provision in 1971 in attempt to stimulate U.S. exports.</a:t>
            </a:r>
          </a:p>
          <a:p>
            <a:pPr lvl="1"/>
            <a:r>
              <a:rPr lang="en-US" dirty="0" smtClean="0"/>
              <a:t>GATT &amp; WTO controversy</a:t>
            </a:r>
          </a:p>
          <a:p>
            <a:pPr lvl="1"/>
            <a:r>
              <a:rPr lang="en-US" dirty="0" smtClean="0"/>
              <a:t>Foreign Sales Corporation provision (1984)</a:t>
            </a:r>
          </a:p>
          <a:p>
            <a:pPr lvl="1"/>
            <a:r>
              <a:rPr lang="en-US" dirty="0" smtClean="0"/>
              <a:t>Extraterritorial Income Exclusion (2000)</a:t>
            </a:r>
          </a:p>
          <a:p>
            <a:pPr marL="457200" lvl="1" indent="0">
              <a:buNone/>
            </a:pPr>
            <a:endParaRPr lang="en-US" dirty="0" smtClean="0"/>
          </a:p>
          <a:p>
            <a:r>
              <a:rPr lang="en-US" dirty="0" smtClean="0"/>
              <a:t>JGTRRA of 2003 reduced the maximum tax on qualified dividends</a:t>
            </a:r>
          </a:p>
          <a:p>
            <a:pPr marL="0" indent="0">
              <a:buNone/>
            </a:pPr>
            <a:endParaRPr lang="en-US" dirty="0" smtClean="0"/>
          </a:p>
          <a:p>
            <a:r>
              <a:rPr lang="en-US" dirty="0" smtClean="0"/>
              <a:t>Extraterritorial Income Exclusion repealed in 2004</a:t>
            </a:r>
          </a:p>
          <a:p>
            <a:pPr marL="0" indent="0">
              <a:buNone/>
            </a:pPr>
            <a:endParaRPr lang="en-US" dirty="0" smtClean="0"/>
          </a:p>
          <a:p>
            <a:r>
              <a:rPr lang="en-US" dirty="0" smtClean="0"/>
              <a:t>IC-DISC (around since 1984)</a:t>
            </a:r>
          </a:p>
          <a:p>
            <a:pPr>
              <a:buNone/>
            </a:pPr>
            <a:r>
              <a:rPr lang="en-US" sz="1500" dirty="0" smtClean="0"/>
              <a:t>                                                                                                                                                                                                                                                                                 </a:t>
            </a:r>
          </a:p>
          <a:p>
            <a:pPr>
              <a:buNone/>
            </a:pPr>
            <a:endParaRPr lang="en-US" sz="1500" dirty="0" smtClean="0"/>
          </a:p>
          <a:p>
            <a:pPr>
              <a:buNone/>
            </a:pPr>
            <a:r>
              <a:rPr lang="en-US" sz="1500" dirty="0" smtClean="0"/>
              <a:t>												 4         </a:t>
            </a:r>
            <a:endParaRPr lang="en-US" sz="1500" dirty="0"/>
          </a:p>
        </p:txBody>
      </p:sp>
    </p:spTree>
    <p:extLst>
      <p:ext uri="{BB962C8B-B14F-4D97-AF65-F5344CB8AC3E}">
        <p14:creationId xmlns:p14="http://schemas.microsoft.com/office/powerpoint/2010/main" val="2541115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Impact of Recent Legislation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American Taxpayer Relief Act of 2012</a:t>
            </a:r>
          </a:p>
          <a:p>
            <a:pPr lvl="1"/>
            <a:r>
              <a:rPr lang="en-US" sz="2100" dirty="0" smtClean="0"/>
              <a:t>Benefit for 2012 and prior years was simply the 20% rate differential between qualified dividends (15%) and the top rate of 35% for individuals and corporations.</a:t>
            </a:r>
          </a:p>
          <a:p>
            <a:pPr lvl="1"/>
            <a:r>
              <a:rPr lang="en-US" dirty="0" smtClean="0"/>
              <a:t>New top income tax bracket</a:t>
            </a:r>
          </a:p>
          <a:p>
            <a:pPr lvl="2"/>
            <a:r>
              <a:rPr lang="en-US" dirty="0" smtClean="0"/>
              <a:t>New legislation has added a 39.6% bracket for families making over $450,000 and a new preferred dividend rate of 20% for the same high income households.</a:t>
            </a:r>
          </a:p>
          <a:p>
            <a:r>
              <a:rPr lang="en-US" dirty="0" smtClean="0"/>
              <a:t>Healthcare and Reconciliation Act of 2010</a:t>
            </a:r>
          </a:p>
          <a:p>
            <a:pPr lvl="2"/>
            <a:r>
              <a:rPr lang="en-US" dirty="0" smtClean="0"/>
              <a:t>IRC Section </a:t>
            </a:r>
            <a:r>
              <a:rPr lang="en-US" dirty="0"/>
              <a:t>1411: </a:t>
            </a:r>
            <a:r>
              <a:rPr lang="en-US" dirty="0" smtClean="0"/>
              <a:t>3.8</a:t>
            </a:r>
            <a:r>
              <a:rPr lang="en-US" dirty="0"/>
              <a:t>% tax on unearned income for families </a:t>
            </a:r>
            <a:r>
              <a:rPr lang="en-US" dirty="0" smtClean="0"/>
              <a:t>with MAGI  in excess of $250,000</a:t>
            </a:r>
            <a:r>
              <a:rPr lang="en-US" dirty="0"/>
              <a:t>.</a:t>
            </a:r>
          </a:p>
          <a:p>
            <a:pPr lvl="2"/>
            <a:r>
              <a:rPr lang="en-US" dirty="0" smtClean="0"/>
              <a:t>0.9% additional Medicare tax on earned income for families with employment income in excess of $250,000.</a:t>
            </a:r>
          </a:p>
          <a:p>
            <a:r>
              <a:rPr lang="en-US" dirty="0" smtClean="0"/>
              <a:t>Impact on the current benefit of IC-DISC.</a:t>
            </a:r>
          </a:p>
          <a:p>
            <a:pPr lvl="2"/>
            <a:r>
              <a:rPr lang="en-US" dirty="0" smtClean="0"/>
              <a:t>The IC-DISC continues to be a great tax minimization tool. The typical rate differential is now approximately 16 percentage points assuming the highest applicable tax rates. (39.6% vs. 23.8%)</a:t>
            </a:r>
          </a:p>
          <a:p>
            <a:pPr lvl="8">
              <a:buNone/>
            </a:pPr>
            <a:r>
              <a:rPr lang="en-US" dirty="0" smtClean="0"/>
              <a:t>                                                                                                                             </a:t>
            </a:r>
            <a:r>
              <a:rPr lang="en-US" sz="1200" dirty="0" smtClean="0"/>
              <a:t>5</a:t>
            </a:r>
            <a:endParaRPr lang="en-US" dirty="0" smtClean="0"/>
          </a:p>
          <a:p>
            <a:pPr lvl="2"/>
            <a:endParaRPr lang="en-US" dirty="0" smtClean="0"/>
          </a:p>
        </p:txBody>
      </p:sp>
    </p:spTree>
    <p:extLst>
      <p:ext uri="{BB962C8B-B14F-4D97-AF65-F5344CB8AC3E}">
        <p14:creationId xmlns:p14="http://schemas.microsoft.com/office/powerpoint/2010/main" val="3861243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5027B407-2F41-47F5-9A5C-7B7CDE29D0BC}" type="slidenum">
              <a:rPr lang="en-US" sz="1400"/>
              <a:pPr/>
              <a:t>6</a:t>
            </a:fld>
            <a:endParaRPr lang="en-US" sz="1400"/>
          </a:p>
        </p:txBody>
      </p:sp>
      <p:sp>
        <p:nvSpPr>
          <p:cNvPr id="7171" name="Rectangle 2"/>
          <p:cNvSpPr>
            <a:spLocks noGrp="1" noChangeArrowheads="1"/>
          </p:cNvSpPr>
          <p:nvPr>
            <p:ph type="title"/>
          </p:nvPr>
        </p:nvSpPr>
        <p:spPr/>
        <p:txBody>
          <a:bodyPr>
            <a:normAutofit fontScale="90000"/>
          </a:bodyPr>
          <a:lstStyle/>
          <a:p>
            <a:pPr algn="ctr"/>
            <a:r>
              <a:rPr lang="en-US" sz="4000" b="1" dirty="0"/>
              <a:t>INTEREST </a:t>
            </a:r>
            <a:r>
              <a:rPr lang="en-US" sz="4000" b="1" dirty="0" smtClean="0"/>
              <a:t>CHARGE-DOMESTIC</a:t>
            </a:r>
            <a:br>
              <a:rPr lang="en-US" sz="4000" b="1" dirty="0" smtClean="0"/>
            </a:br>
            <a:r>
              <a:rPr lang="en-US" sz="4000" b="1" dirty="0" smtClean="0"/>
              <a:t> </a:t>
            </a:r>
            <a:r>
              <a:rPr lang="en-US" sz="4000" b="1" dirty="0"/>
              <a:t>INT’L SALES CORPORATION </a:t>
            </a:r>
            <a:r>
              <a:rPr lang="en-US" sz="4000" b="1" dirty="0" smtClean="0"/>
              <a:t/>
            </a:r>
            <a:br>
              <a:rPr lang="en-US" sz="4000" b="1" dirty="0" smtClean="0"/>
            </a:br>
            <a:r>
              <a:rPr lang="en-US" sz="4000" b="1" dirty="0" smtClean="0"/>
              <a:t>(“</a:t>
            </a:r>
            <a:r>
              <a:rPr lang="en-US" sz="4000" b="1" dirty="0"/>
              <a:t>IC-DISC”)</a:t>
            </a:r>
            <a:br>
              <a:rPr lang="en-US" sz="4000" b="1" dirty="0"/>
            </a:br>
            <a:r>
              <a:rPr lang="en-US" sz="4000" b="1" dirty="0"/>
              <a:t>  </a:t>
            </a:r>
            <a:endParaRPr lang="en-US" b="1" dirty="0" smtClean="0"/>
          </a:p>
        </p:txBody>
      </p:sp>
      <p:sp>
        <p:nvSpPr>
          <p:cNvPr id="7172" name="Rectangle 3"/>
          <p:cNvSpPr>
            <a:spLocks noGrp="1" noChangeArrowheads="1"/>
          </p:cNvSpPr>
          <p:nvPr>
            <p:ph type="body" idx="1"/>
          </p:nvPr>
        </p:nvSpPr>
        <p:spPr/>
        <p:txBody>
          <a:bodyPr>
            <a:normAutofit fontScale="92500" lnSpcReduction="10000"/>
          </a:bodyPr>
          <a:lstStyle/>
          <a:p>
            <a:pPr marL="0" indent="0">
              <a:lnSpc>
                <a:spcPct val="90000"/>
              </a:lnSpc>
              <a:buNone/>
            </a:pPr>
            <a:r>
              <a:rPr lang="en-US" sz="2600" dirty="0" smtClean="0"/>
              <a:t>Two Alternatives:</a:t>
            </a:r>
          </a:p>
          <a:p>
            <a:pPr marL="914400" lvl="1" indent="-457200">
              <a:buFont typeface="+mj-lt"/>
              <a:buAutoNum type="arabicPeriod"/>
            </a:pPr>
            <a:endParaRPr lang="en-US" dirty="0" smtClean="0"/>
          </a:p>
          <a:p>
            <a:pPr marL="914400" lvl="1" indent="-457200">
              <a:buFont typeface="+mj-lt"/>
              <a:buAutoNum type="arabicPeriod"/>
            </a:pPr>
            <a:r>
              <a:rPr lang="en-US" dirty="0" smtClean="0"/>
              <a:t>Allows </a:t>
            </a:r>
            <a:r>
              <a:rPr lang="en-US" dirty="0"/>
              <a:t>tax deferral within IC-DISC (on a portion of profits from up to $10 Million of annual receipts) at T-Bill rate so long as profits are invested in expanding exports, or,</a:t>
            </a:r>
          </a:p>
          <a:p>
            <a:pPr marL="914400" lvl="1" indent="-457200">
              <a:buFont typeface="+mj-lt"/>
              <a:buAutoNum type="arabicPeriod"/>
            </a:pPr>
            <a:endParaRPr lang="en-US" dirty="0"/>
          </a:p>
          <a:p>
            <a:pPr marL="914400" lvl="1" indent="-457200">
              <a:buFont typeface="+mj-lt"/>
              <a:buAutoNum type="arabicPeriod"/>
            </a:pPr>
            <a:r>
              <a:rPr lang="en-US" dirty="0"/>
              <a:t>IC-DISC may distribute some or all of its earnings as “qualified” dividends, with its shareholder(s) that are individuals being subject to a maximum Federal tax of 20% (for families making over $450,000/ $400,000 for individuals)</a:t>
            </a:r>
          </a:p>
          <a:p>
            <a:pPr lvl="2"/>
            <a:r>
              <a:rPr lang="en-US" sz="2200" dirty="0" smtClean="0"/>
              <a:t>As previously discussed, an additional 3.8% Medicare Tax could also apply making the maximum tax on qualified dividends 23.8%.</a:t>
            </a:r>
            <a:endParaRPr lang="en-US" sz="2200" dirty="0"/>
          </a:p>
          <a:p>
            <a:pPr>
              <a:lnSpc>
                <a:spcPct val="90000"/>
              </a:lnSpc>
              <a:buFontTx/>
              <a:buNone/>
            </a:pPr>
            <a:r>
              <a:rPr lang="en-US" sz="2400" dirty="0"/>
              <a:t>	      </a:t>
            </a:r>
          </a:p>
          <a:p>
            <a:pPr>
              <a:lnSpc>
                <a:spcPct val="90000"/>
              </a:lnSpc>
            </a:pPr>
            <a:r>
              <a:rPr lang="en-US" sz="2400" dirty="0" smtClean="0"/>
              <a:t>Source:</a:t>
            </a:r>
            <a:r>
              <a:rPr lang="en-US" sz="2400" dirty="0"/>
              <a:t> </a:t>
            </a:r>
            <a:r>
              <a:rPr lang="en-US" sz="2400" dirty="0" smtClean="0"/>
              <a:t>IRC </a:t>
            </a:r>
            <a:r>
              <a:rPr lang="en-US" sz="2400" dirty="0"/>
              <a:t>Sections 991-997 and related Treas. </a:t>
            </a:r>
            <a:r>
              <a:rPr lang="en-US" sz="2400" dirty="0" err="1"/>
              <a:t>Regs</a:t>
            </a:r>
            <a:r>
              <a:rPr lang="en-US" sz="2400" dirty="0"/>
              <a:t>.</a:t>
            </a:r>
          </a:p>
        </p:txBody>
      </p:sp>
    </p:spTree>
    <p:extLst>
      <p:ext uri="{BB962C8B-B14F-4D97-AF65-F5344CB8AC3E}">
        <p14:creationId xmlns:p14="http://schemas.microsoft.com/office/powerpoint/2010/main" val="3849372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BD7FED3A-A711-48A2-BE2C-A4B9AF10B664}" type="slidenum">
              <a:rPr lang="en-US" sz="1400"/>
              <a:pPr/>
              <a:t>7</a:t>
            </a:fld>
            <a:endParaRPr lang="en-US" sz="1400"/>
          </a:p>
        </p:txBody>
      </p:sp>
      <p:sp>
        <p:nvSpPr>
          <p:cNvPr id="9219" name="Rectangle 2"/>
          <p:cNvSpPr>
            <a:spLocks noGrp="1" noChangeArrowheads="1"/>
          </p:cNvSpPr>
          <p:nvPr>
            <p:ph type="title"/>
          </p:nvPr>
        </p:nvSpPr>
        <p:spPr>
          <a:xfrm>
            <a:off x="2209800" y="457200"/>
            <a:ext cx="7772400" cy="838200"/>
          </a:xfrm>
        </p:spPr>
        <p:txBody>
          <a:bodyPr>
            <a:normAutofit fontScale="90000"/>
          </a:bodyPr>
          <a:lstStyle/>
          <a:p>
            <a:pPr algn="ctr"/>
            <a:r>
              <a:rPr lang="en-US" b="1" dirty="0" smtClean="0"/>
              <a:t>IC-DISC: Benefit </a:t>
            </a:r>
            <a:br>
              <a:rPr lang="en-US" b="1" dirty="0" smtClean="0"/>
            </a:br>
            <a:r>
              <a:rPr lang="en-US" b="1" dirty="0" smtClean="0"/>
              <a:t> </a:t>
            </a:r>
          </a:p>
        </p:txBody>
      </p:sp>
      <p:sp>
        <p:nvSpPr>
          <p:cNvPr id="9220" name="Rectangle 3"/>
          <p:cNvSpPr>
            <a:spLocks noGrp="1" noChangeArrowheads="1"/>
          </p:cNvSpPr>
          <p:nvPr>
            <p:ph type="body" idx="1"/>
          </p:nvPr>
        </p:nvSpPr>
        <p:spPr>
          <a:xfrm>
            <a:off x="2057400" y="1371600"/>
            <a:ext cx="7696200" cy="4419600"/>
          </a:xfrm>
        </p:spPr>
        <p:txBody>
          <a:bodyPr>
            <a:normAutofit/>
          </a:bodyPr>
          <a:lstStyle/>
          <a:p>
            <a:pPr marL="609600" indent="-609600">
              <a:buNone/>
            </a:pPr>
            <a:r>
              <a:rPr lang="en-US" b="1" dirty="0"/>
              <a:t>1.  Qualified Dividends Distributed</a:t>
            </a:r>
            <a:r>
              <a:rPr lang="en-US" dirty="0"/>
              <a:t>:   </a:t>
            </a:r>
          </a:p>
          <a:p>
            <a:pPr marL="609600" indent="-609600"/>
            <a:r>
              <a:rPr lang="en-US" sz="2400" dirty="0"/>
              <a:t>IC-DISC = [39.6% x 50% + 23.8% x 50%] of CTI  = </a:t>
            </a:r>
            <a:r>
              <a:rPr lang="en-US" sz="2400" dirty="0" smtClean="0"/>
              <a:t>7.9% </a:t>
            </a:r>
            <a:r>
              <a:rPr lang="en-US" sz="2400" dirty="0"/>
              <a:t>reduction </a:t>
            </a:r>
            <a:r>
              <a:rPr lang="en-US" sz="2400" dirty="0" smtClean="0"/>
              <a:t>on overall effective rate(approx</a:t>
            </a:r>
            <a:r>
              <a:rPr lang="en-US" sz="2400" dirty="0"/>
              <a:t>. 20% tax liability reduction</a:t>
            </a:r>
            <a:r>
              <a:rPr lang="en-US" sz="2400" dirty="0" smtClean="0"/>
              <a:t>):</a:t>
            </a:r>
            <a:endParaRPr lang="en-US" sz="2400" dirty="0"/>
          </a:p>
          <a:p>
            <a:pPr marL="609600" indent="-609600">
              <a:buNone/>
            </a:pPr>
            <a:r>
              <a:rPr lang="en-US" dirty="0" smtClean="0"/>
              <a:t>	OR--</a:t>
            </a:r>
          </a:p>
          <a:p>
            <a:pPr marL="609600" indent="-609600">
              <a:buFontTx/>
              <a:buAutoNum type="arabicPeriod" startAt="2"/>
            </a:pPr>
            <a:r>
              <a:rPr lang="en-US" b="1" dirty="0"/>
              <a:t>Retain &amp; Reinvest </a:t>
            </a:r>
            <a:r>
              <a:rPr lang="en-US" b="1" dirty="0" smtClean="0"/>
              <a:t>Export Profits</a:t>
            </a:r>
            <a:r>
              <a:rPr lang="en-US" b="1" dirty="0"/>
              <a:t>:</a:t>
            </a:r>
          </a:p>
          <a:p>
            <a:pPr marL="990600" lvl="1" indent="-533400"/>
            <a:r>
              <a:rPr lang="en-US" dirty="0" smtClean="0"/>
              <a:t>50% of profits taxed @ ordinary income rates, and</a:t>
            </a:r>
          </a:p>
          <a:p>
            <a:pPr marL="990600" lvl="1" indent="-533400"/>
            <a:r>
              <a:rPr lang="en-US" dirty="0" smtClean="0"/>
              <a:t>Tax deferred on 50% of profits with T Bill interest rate charged on tax deferred</a:t>
            </a:r>
          </a:p>
          <a:p>
            <a:pPr marL="609600" indent="-609600">
              <a:buNone/>
            </a:pPr>
            <a:r>
              <a:rPr lang="en-US" b="1" dirty="0"/>
              <a:t>3.    OR--May Do Some Of Both</a:t>
            </a:r>
          </a:p>
        </p:txBody>
      </p:sp>
    </p:spTree>
    <p:extLst>
      <p:ext uri="{BB962C8B-B14F-4D97-AF65-F5344CB8AC3E}">
        <p14:creationId xmlns:p14="http://schemas.microsoft.com/office/powerpoint/2010/main" val="1863375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04845240-3041-4C4C-867B-5DBD1232FFF9}" type="slidenum">
              <a:rPr lang="en-US" sz="1400"/>
              <a:pPr/>
              <a:t>8</a:t>
            </a:fld>
            <a:endParaRPr lang="en-US" sz="1400"/>
          </a:p>
        </p:txBody>
      </p:sp>
      <p:sp>
        <p:nvSpPr>
          <p:cNvPr id="10243" name="Rectangle 2"/>
          <p:cNvSpPr>
            <a:spLocks noGrp="1" noChangeArrowheads="1"/>
          </p:cNvSpPr>
          <p:nvPr>
            <p:ph type="title"/>
          </p:nvPr>
        </p:nvSpPr>
        <p:spPr/>
        <p:txBody>
          <a:bodyPr/>
          <a:lstStyle/>
          <a:p>
            <a:pPr algn="ctr"/>
            <a:r>
              <a:rPr lang="en-US" sz="3600" b="1" dirty="0"/>
              <a:t>EXAMPLE: $5 Million Export Sales      </a:t>
            </a:r>
            <a:r>
              <a:rPr lang="en-US" sz="3600" b="1" dirty="0" smtClean="0"/>
              <a:t/>
            </a:r>
            <a:br>
              <a:rPr lang="en-US" sz="3600" b="1" dirty="0" smtClean="0"/>
            </a:br>
            <a:r>
              <a:rPr lang="en-US" sz="3600" b="1" dirty="0" smtClean="0"/>
              <a:t>  </a:t>
            </a:r>
            <a:r>
              <a:rPr lang="en-US" sz="3600" b="1" dirty="0"/>
              <a:t>w/ 10% Net-to-Gross Profit (</a:t>
            </a:r>
            <a:r>
              <a:rPr lang="en-US" sz="3600" b="1" dirty="0" smtClean="0"/>
              <a:t>2013)***</a:t>
            </a:r>
            <a:endParaRPr lang="en-US" sz="4000" b="1" dirty="0"/>
          </a:p>
        </p:txBody>
      </p:sp>
      <p:sp>
        <p:nvSpPr>
          <p:cNvPr id="10244" name="Rectangle 3"/>
          <p:cNvSpPr>
            <a:spLocks noGrp="1" noChangeArrowheads="1"/>
          </p:cNvSpPr>
          <p:nvPr>
            <p:ph type="body" sz="half" idx="1"/>
          </p:nvPr>
        </p:nvSpPr>
        <p:spPr>
          <a:xfrm>
            <a:off x="1918952" y="1752600"/>
            <a:ext cx="4100848" cy="4114800"/>
          </a:xfrm>
        </p:spPr>
        <p:txBody>
          <a:bodyPr/>
          <a:lstStyle/>
          <a:p>
            <a:r>
              <a:rPr lang="en-US" sz="2400" dirty="0" smtClean="0"/>
              <a:t>         </a:t>
            </a:r>
            <a:r>
              <a:rPr lang="en-US" sz="2400" u="sng" dirty="0" smtClean="0"/>
              <a:t>With No IC-DISC</a:t>
            </a:r>
            <a:r>
              <a:rPr lang="en-US" sz="2400" dirty="0" smtClean="0"/>
              <a:t>:       Taxable:                     $500,000  </a:t>
            </a:r>
            <a:r>
              <a:rPr lang="en-US" sz="2400" dirty="0"/>
              <a:t>Marginal tax</a:t>
            </a:r>
            <a:r>
              <a:rPr lang="en-US" sz="2400" dirty="0" smtClean="0"/>
              <a:t> </a:t>
            </a:r>
            <a:r>
              <a:rPr lang="en-US" sz="2400" dirty="0"/>
              <a:t>rate</a:t>
            </a:r>
            <a:r>
              <a:rPr lang="en-US" sz="2400" dirty="0" smtClean="0"/>
              <a:t>:          </a:t>
            </a:r>
            <a:r>
              <a:rPr lang="en-US" sz="2400" u="sng" dirty="0" smtClean="0"/>
              <a:t>39.6% </a:t>
            </a:r>
            <a:r>
              <a:rPr lang="en-US" sz="2000" dirty="0"/>
              <a:t>Shareholder</a:t>
            </a:r>
            <a:r>
              <a:rPr lang="en-US" sz="1800" dirty="0"/>
              <a:t> </a:t>
            </a:r>
            <a:r>
              <a:rPr lang="en-US" sz="2000" dirty="0"/>
              <a:t>tax:</a:t>
            </a:r>
            <a:r>
              <a:rPr lang="en-US" sz="1800" dirty="0"/>
              <a:t>    </a:t>
            </a:r>
            <a:r>
              <a:rPr lang="en-US" sz="1800" dirty="0" smtClean="0"/>
              <a:t>          </a:t>
            </a:r>
            <a:r>
              <a:rPr lang="en-US" sz="2500" dirty="0" smtClean="0"/>
              <a:t>$198,000</a:t>
            </a:r>
          </a:p>
          <a:p>
            <a:r>
              <a:rPr lang="en-US" sz="2400" dirty="0" smtClean="0"/>
              <a:t>w/ IC-DISC:                  </a:t>
            </a:r>
            <a:r>
              <a:rPr lang="en-US" sz="2500" u="sng" dirty="0" smtClean="0"/>
              <a:t>158,500</a:t>
            </a:r>
          </a:p>
          <a:p>
            <a:r>
              <a:rPr lang="en-US" sz="2400" dirty="0"/>
              <a:t>IC-DISC</a:t>
            </a:r>
            <a:r>
              <a:rPr lang="en-US" dirty="0" smtClean="0"/>
              <a:t> </a:t>
            </a:r>
            <a:r>
              <a:rPr lang="en-US" sz="2400" dirty="0" smtClean="0"/>
              <a:t>Saves </a:t>
            </a:r>
            <a:r>
              <a:rPr lang="en-US" dirty="0" smtClean="0"/>
              <a:t>           </a:t>
            </a:r>
            <a:r>
              <a:rPr lang="en-US" sz="2500" u="sng" dirty="0" smtClean="0"/>
              <a:t>$39,500</a:t>
            </a:r>
          </a:p>
          <a:p>
            <a:r>
              <a:rPr lang="en-US" sz="2000" dirty="0" smtClean="0"/>
              <a:t>Effective Rate Reduction:        </a:t>
            </a:r>
            <a:r>
              <a:rPr lang="en-US" sz="2500" u="sng" dirty="0" smtClean="0"/>
              <a:t>7.9%</a:t>
            </a:r>
          </a:p>
          <a:p>
            <a:pPr marL="0" indent="0">
              <a:buNone/>
            </a:pPr>
            <a:r>
              <a:rPr lang="en-US" sz="2000" dirty="0" smtClean="0"/>
              <a:t>       (</a:t>
            </a:r>
            <a:r>
              <a:rPr lang="en-US" sz="2000" dirty="0"/>
              <a:t>39.6%-31.7</a:t>
            </a:r>
            <a:r>
              <a:rPr lang="en-US" sz="2000" dirty="0" smtClean="0"/>
              <a:t>%)</a:t>
            </a:r>
          </a:p>
          <a:p>
            <a:r>
              <a:rPr lang="en-US" sz="2000" dirty="0" smtClean="0"/>
              <a:t>Tax Savings (7.9/39.6):            </a:t>
            </a:r>
            <a:r>
              <a:rPr lang="en-US" sz="2500" u="sng" dirty="0"/>
              <a:t> 20%</a:t>
            </a:r>
          </a:p>
        </p:txBody>
      </p:sp>
      <p:sp>
        <p:nvSpPr>
          <p:cNvPr id="10245" name="Rectangle 4"/>
          <p:cNvSpPr>
            <a:spLocks noGrp="1" noChangeArrowheads="1"/>
          </p:cNvSpPr>
          <p:nvPr>
            <p:ph type="body" sz="half" idx="2"/>
          </p:nvPr>
        </p:nvSpPr>
        <p:spPr>
          <a:xfrm>
            <a:off x="6759627" y="1794294"/>
            <a:ext cx="4889678" cy="4665662"/>
          </a:xfrm>
        </p:spPr>
        <p:txBody>
          <a:bodyPr>
            <a:normAutofit fontScale="70000" lnSpcReduction="20000"/>
          </a:bodyPr>
          <a:lstStyle/>
          <a:p>
            <a:pPr marL="0" indent="0">
              <a:buNone/>
            </a:pPr>
            <a:r>
              <a:rPr lang="en-US" dirty="0" smtClean="0"/>
              <a:t>              </a:t>
            </a:r>
            <a:r>
              <a:rPr lang="en-US" sz="3400" u="sng" dirty="0" smtClean="0"/>
              <a:t>With IC-DISC</a:t>
            </a:r>
            <a:r>
              <a:rPr lang="en-US" sz="3400" dirty="0" smtClean="0"/>
              <a:t>: </a:t>
            </a:r>
          </a:p>
          <a:p>
            <a:pPr marL="0" indent="0">
              <a:buNone/>
            </a:pPr>
            <a:r>
              <a:rPr lang="en-US" dirty="0" smtClean="0"/>
              <a:t>Taxable:                    </a:t>
            </a:r>
            <a:r>
              <a:rPr lang="en-US" u="sng" dirty="0" smtClean="0"/>
              <a:t>$500,000</a:t>
            </a:r>
            <a:r>
              <a:rPr lang="en-US" dirty="0" smtClean="0"/>
              <a:t> </a:t>
            </a:r>
          </a:p>
          <a:p>
            <a:pPr marL="0" indent="0">
              <a:buNone/>
            </a:pPr>
            <a:r>
              <a:rPr lang="en-US" sz="2400" u="sng" dirty="0" smtClean="0"/>
              <a:t>IC-DISC</a:t>
            </a:r>
            <a:r>
              <a:rPr lang="en-US" sz="2400" u="sng" dirty="0"/>
              <a:t>:</a:t>
            </a:r>
            <a:r>
              <a:rPr lang="en-US" dirty="0" smtClean="0"/>
              <a:t>                     </a:t>
            </a:r>
          </a:p>
          <a:p>
            <a:pPr marL="0" indent="0">
              <a:buNone/>
            </a:pPr>
            <a:r>
              <a:rPr lang="en-US" sz="2400" dirty="0" smtClean="0"/>
              <a:t>50</a:t>
            </a:r>
            <a:r>
              <a:rPr lang="en-US" sz="2400" dirty="0"/>
              <a:t>% of </a:t>
            </a:r>
            <a:r>
              <a:rPr lang="en-US" sz="2400" dirty="0" smtClean="0"/>
              <a:t>Profit   </a:t>
            </a:r>
            <a:r>
              <a:rPr lang="en-US" dirty="0" smtClean="0"/>
              <a:t>            $ 250,000</a:t>
            </a:r>
          </a:p>
          <a:p>
            <a:pPr marL="0" indent="0">
              <a:buNone/>
            </a:pPr>
            <a:r>
              <a:rPr lang="en-US" sz="2400" dirty="0" smtClean="0"/>
              <a:t>All </a:t>
            </a:r>
            <a:r>
              <a:rPr lang="en-US" sz="2400" dirty="0"/>
              <a:t>distributed</a:t>
            </a:r>
            <a:r>
              <a:rPr lang="en-US" dirty="0" smtClean="0"/>
              <a:t>                    </a:t>
            </a:r>
            <a:r>
              <a:rPr lang="en-US" u="sng" dirty="0" smtClean="0"/>
              <a:t>23.8% </a:t>
            </a:r>
          </a:p>
          <a:p>
            <a:pPr marL="0" indent="0">
              <a:buNone/>
            </a:pPr>
            <a:r>
              <a:rPr lang="en-US" sz="2400" dirty="0" smtClean="0"/>
              <a:t>Shareholder </a:t>
            </a:r>
            <a:r>
              <a:rPr lang="en-US" sz="2400" dirty="0"/>
              <a:t>tax</a:t>
            </a:r>
            <a:r>
              <a:rPr lang="en-US" sz="2400" dirty="0" smtClean="0"/>
              <a:t>:              </a:t>
            </a:r>
            <a:r>
              <a:rPr lang="en-US" u="sng" dirty="0" smtClean="0"/>
              <a:t>$ 59,500</a:t>
            </a:r>
            <a:endParaRPr lang="en-US" dirty="0" smtClean="0"/>
          </a:p>
          <a:p>
            <a:pPr marL="0" indent="0">
              <a:buNone/>
            </a:pPr>
            <a:r>
              <a:rPr lang="en-US" sz="2400" u="sng" dirty="0" smtClean="0"/>
              <a:t>Supplier</a:t>
            </a:r>
            <a:r>
              <a:rPr lang="en-US" sz="2400" u="sng" dirty="0"/>
              <a:t>:</a:t>
            </a:r>
            <a:r>
              <a:rPr lang="en-US" dirty="0" smtClean="0"/>
              <a:t>                   </a:t>
            </a:r>
          </a:p>
          <a:p>
            <a:pPr marL="0" indent="0">
              <a:buNone/>
            </a:pPr>
            <a:r>
              <a:rPr lang="en-US" sz="2400" dirty="0" smtClean="0"/>
              <a:t>50</a:t>
            </a:r>
            <a:r>
              <a:rPr lang="en-US" sz="2400" dirty="0"/>
              <a:t>% of Profit</a:t>
            </a:r>
            <a:r>
              <a:rPr lang="en-US" dirty="0" smtClean="0"/>
              <a:t>               $ 250,000   </a:t>
            </a:r>
          </a:p>
          <a:p>
            <a:pPr marL="0" indent="0">
              <a:buNone/>
            </a:pPr>
            <a:r>
              <a:rPr lang="en-US" sz="2500" dirty="0"/>
              <a:t>S Corp. s/h’s:                   </a:t>
            </a:r>
            <a:r>
              <a:rPr lang="en-US" sz="2500" dirty="0" smtClean="0"/>
              <a:t>    </a:t>
            </a:r>
            <a:r>
              <a:rPr lang="en-US" u="sng" dirty="0" smtClean="0"/>
              <a:t>39.6%  </a:t>
            </a:r>
          </a:p>
          <a:p>
            <a:pPr marL="0" indent="0">
              <a:buNone/>
            </a:pPr>
            <a:r>
              <a:rPr lang="en-US" sz="2400" dirty="0" smtClean="0"/>
              <a:t>Shareholder </a:t>
            </a:r>
            <a:r>
              <a:rPr lang="en-US" sz="2400" dirty="0"/>
              <a:t>tax</a:t>
            </a:r>
            <a:r>
              <a:rPr lang="en-US" sz="2400" dirty="0" smtClean="0"/>
              <a:t>:                </a:t>
            </a:r>
            <a:r>
              <a:rPr lang="en-US" u="sng" dirty="0" smtClean="0"/>
              <a:t>$99,000 </a:t>
            </a:r>
          </a:p>
          <a:p>
            <a:pPr marL="0" indent="0">
              <a:buNone/>
            </a:pPr>
            <a:r>
              <a:rPr lang="en-US" sz="2400" dirty="0" smtClean="0"/>
              <a:t>Total </a:t>
            </a:r>
            <a:r>
              <a:rPr lang="en-US" sz="2400" dirty="0"/>
              <a:t>tax:</a:t>
            </a:r>
            <a:r>
              <a:rPr lang="en-US" dirty="0" smtClean="0"/>
              <a:t>                       </a:t>
            </a:r>
            <a:r>
              <a:rPr lang="en-US" u="sng" dirty="0" smtClean="0"/>
              <a:t>$158,500</a:t>
            </a:r>
          </a:p>
          <a:p>
            <a:pPr marL="0" indent="0">
              <a:buNone/>
            </a:pPr>
            <a:r>
              <a:rPr lang="en-US" dirty="0" smtClean="0"/>
              <a:t>Effective Rate:                 </a:t>
            </a:r>
            <a:r>
              <a:rPr lang="en-US" u="sng" dirty="0" smtClean="0"/>
              <a:t>31.7%</a:t>
            </a:r>
          </a:p>
          <a:p>
            <a:pPr marL="0" indent="0">
              <a:buNone/>
            </a:pPr>
            <a:r>
              <a:rPr lang="en-US" dirty="0" smtClean="0"/>
              <a:t>(158,500/500,000)</a:t>
            </a:r>
          </a:p>
        </p:txBody>
      </p:sp>
      <p:sp>
        <p:nvSpPr>
          <p:cNvPr id="217095" name="Line 7"/>
          <p:cNvSpPr>
            <a:spLocks noChangeShapeType="1"/>
          </p:cNvSpPr>
          <p:nvPr/>
        </p:nvSpPr>
        <p:spPr bwMode="auto">
          <a:xfrm flipH="1" flipV="1">
            <a:off x="5863106" y="3554681"/>
            <a:ext cx="895083" cy="1663521"/>
          </a:xfrm>
          <a:prstGeom prst="line">
            <a:avLst/>
          </a:prstGeom>
          <a:noFill/>
          <a:ln w="9525">
            <a:solidFill>
              <a:schemeClr val="tx1"/>
            </a:solidFill>
            <a:round/>
            <a:headEnd/>
            <a:tailEnd type="triangle" w="med" len="med"/>
          </a:ln>
          <a:effectLst/>
        </p:spPr>
        <p:txBody>
          <a:bodyPr wrap="none" anchor="ctr"/>
          <a:lstStyle/>
          <a:p>
            <a:pPr>
              <a:defRPr/>
            </a:pPr>
            <a:endParaRPr lang="en-US"/>
          </a:p>
        </p:txBody>
      </p:sp>
      <p:sp>
        <p:nvSpPr>
          <p:cNvPr id="10247" name="Rectangle 1028"/>
          <p:cNvSpPr>
            <a:spLocks noChangeArrowheads="1"/>
          </p:cNvSpPr>
          <p:nvPr/>
        </p:nvSpPr>
        <p:spPr bwMode="auto">
          <a:xfrm>
            <a:off x="2209800" y="5153696"/>
            <a:ext cx="23622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dirty="0">
                <a:solidFill>
                  <a:schemeClr val="tx2"/>
                </a:solidFill>
              </a:rPr>
              <a:t>                                    </a:t>
            </a:r>
            <a:r>
              <a:rPr lang="en-US" sz="2400" dirty="0">
                <a:solidFill>
                  <a:schemeClr val="tx2"/>
                </a:solidFill>
              </a:rPr>
              <a:t>*** </a:t>
            </a:r>
            <a:r>
              <a:rPr lang="en-US" sz="1600" dirty="0">
                <a:solidFill>
                  <a:schemeClr val="tx2"/>
                </a:solidFill>
              </a:rPr>
              <a:t>Subject to </a:t>
            </a:r>
            <a:r>
              <a:rPr lang="en-US" sz="1600" dirty="0" smtClean="0">
                <a:solidFill>
                  <a:schemeClr val="tx2"/>
                </a:solidFill>
              </a:rPr>
              <a:t>top 23.8% dividend rate (includes Medicare Tax of 3.8%.)</a:t>
            </a:r>
            <a:endParaRPr lang="en-US" sz="1600"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2311331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5A8D59A6-C7BB-401A-8EC4-5D629992F2D7}" type="slidenum">
              <a:rPr lang="en-US" sz="1400"/>
              <a:pPr/>
              <a:t>9</a:t>
            </a:fld>
            <a:endParaRPr lang="en-US" sz="1400"/>
          </a:p>
        </p:txBody>
      </p:sp>
      <p:sp>
        <p:nvSpPr>
          <p:cNvPr id="11267" name="Rectangle 1026"/>
          <p:cNvSpPr>
            <a:spLocks noGrp="1" noChangeArrowheads="1"/>
          </p:cNvSpPr>
          <p:nvPr>
            <p:ph type="title"/>
          </p:nvPr>
        </p:nvSpPr>
        <p:spPr/>
        <p:txBody>
          <a:bodyPr/>
          <a:lstStyle/>
          <a:p>
            <a:pPr algn="ctr"/>
            <a:r>
              <a:rPr lang="en-US" b="1" dirty="0" smtClean="0"/>
              <a:t> </a:t>
            </a:r>
            <a:r>
              <a:rPr lang="en-US" sz="4000" b="1" dirty="0"/>
              <a:t>Alternative: Retain &amp; Reinvest IC-DISC Earnings in Export Operations</a:t>
            </a:r>
            <a:endParaRPr lang="en-US" b="1" dirty="0" smtClean="0"/>
          </a:p>
        </p:txBody>
      </p:sp>
      <p:sp>
        <p:nvSpPr>
          <p:cNvPr id="11268" name="Rectangle 1027"/>
          <p:cNvSpPr>
            <a:spLocks noGrp="1" noChangeArrowheads="1"/>
          </p:cNvSpPr>
          <p:nvPr>
            <p:ph type="body" idx="1"/>
          </p:nvPr>
        </p:nvSpPr>
        <p:spPr>
          <a:xfrm>
            <a:off x="838200" y="2187574"/>
            <a:ext cx="10515600" cy="4351338"/>
          </a:xfrm>
        </p:spPr>
        <p:txBody>
          <a:bodyPr>
            <a:normAutofit/>
          </a:bodyPr>
          <a:lstStyle/>
          <a:p>
            <a:r>
              <a:rPr lang="en-US" dirty="0" smtClean="0"/>
              <a:t>Tax is deferred as long as reinvested and IC-DISC continues to qualify.</a:t>
            </a:r>
          </a:p>
          <a:p>
            <a:endParaRPr lang="en-US" dirty="0" smtClean="0"/>
          </a:p>
          <a:p>
            <a:r>
              <a:rPr lang="en-US" dirty="0" smtClean="0"/>
              <a:t>Shareholder(s) pay an interest charge on the total tax deferred. (</a:t>
            </a:r>
            <a:r>
              <a:rPr lang="en-US" dirty="0"/>
              <a:t>Use Form 8404 to compute.)</a:t>
            </a:r>
          </a:p>
          <a:p>
            <a:endParaRPr lang="en-US" dirty="0" smtClean="0"/>
          </a:p>
          <a:p>
            <a:r>
              <a:rPr lang="en-US" dirty="0" smtClean="0"/>
              <a:t>Measured by “T-Bill” rate of the previous year. (For 2013: 0.14 </a:t>
            </a:r>
            <a:r>
              <a:rPr lang="en-US" dirty="0"/>
              <a:t>%--See Rev. Rul. </a:t>
            </a:r>
            <a:r>
              <a:rPr lang="en-US" dirty="0" smtClean="0"/>
              <a:t>2013-24, 2013-49 </a:t>
            </a:r>
            <a:r>
              <a:rPr lang="en-US" dirty="0"/>
              <a:t>I.R.B</a:t>
            </a:r>
            <a:r>
              <a:rPr lang="en-US" dirty="0" smtClean="0"/>
              <a:t>.).</a:t>
            </a:r>
          </a:p>
          <a:p>
            <a:endParaRPr lang="en-US" dirty="0"/>
          </a:p>
          <a:p>
            <a:pPr marL="0" indent="0">
              <a:buNone/>
            </a:pPr>
            <a:r>
              <a:rPr lang="en-US" dirty="0" smtClean="0">
                <a:hlinkClick r:id="rId3"/>
              </a:rPr>
              <a:t>http</a:t>
            </a:r>
            <a:r>
              <a:rPr lang="en-US" dirty="0">
                <a:hlinkClick r:id="rId3"/>
              </a:rPr>
              <a:t>://</a:t>
            </a:r>
            <a:r>
              <a:rPr lang="en-US" dirty="0" smtClean="0">
                <a:hlinkClick r:id="rId3"/>
              </a:rPr>
              <a:t>www.irs.gov/pub/irs-pdf/f8404.pdf</a:t>
            </a: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417692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15564</TotalTime>
  <Words>2365</Words>
  <Application>Microsoft Office PowerPoint</Application>
  <PresentationFormat>Custom</PresentationFormat>
  <Paragraphs>343</Paragraphs>
  <Slides>31</Slides>
  <Notes>20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Tax Incentive Strategy for U.S. Exporters:  Interest-Charge DISC                            Alabama International Trade  Center   Dec 11: Birmingham Business Alliance  Dec 18: Mobile Area Chamber of Commerce Edward K. Dwyer, CPA  &amp;   Alex McGowin, CPA</vt:lpstr>
      <vt:lpstr>Today’s Speakers</vt:lpstr>
      <vt:lpstr>Overview of Presentation</vt:lpstr>
      <vt:lpstr>Tortured History of the DISC</vt:lpstr>
      <vt:lpstr>Impact of Recent Legislation</vt:lpstr>
      <vt:lpstr>INTEREST CHARGE-DOMESTIC  INT’L SALES CORPORATION  (“IC-DISC”)   </vt:lpstr>
      <vt:lpstr>IC-DISC: Benefit   </vt:lpstr>
      <vt:lpstr>EXAMPLE: $5 Million Export Sales         w/ 10% Net-to-Gross Profit (2013)***</vt:lpstr>
      <vt:lpstr> Alternative: Retain &amp; Reinvest IC-DISC Earnings in Export Operations</vt:lpstr>
      <vt:lpstr>IC-DISC STRUCTURE &amp; SETUP</vt:lpstr>
      <vt:lpstr>Alternative IC-DISC Ownership Structures</vt:lpstr>
      <vt:lpstr>IC-DISC Federal Taxation</vt:lpstr>
      <vt:lpstr>State Taxation of IC-DISC</vt:lpstr>
      <vt:lpstr>IC-DISC REQUIREMENTS</vt:lpstr>
      <vt:lpstr>  95% QUALIFIED EXPORT  GROSS RECEIPTS TEST  </vt:lpstr>
      <vt:lpstr>QUALIFYING GROSS RECEIPTS (CONT’D)</vt:lpstr>
      <vt:lpstr>95% QUALIFYING EXPORT ASSETS TEST  (Applied @ Year End “EOY”)</vt:lpstr>
      <vt:lpstr>QUALIFYING EXPORT PROPERTY</vt:lpstr>
      <vt:lpstr>Intercompany Pricing Rules</vt:lpstr>
      <vt:lpstr>Intercompany Pricing Rules (Cont’d.)</vt:lpstr>
      <vt:lpstr>Contractual Arrangements  &amp; Cash-Flows</vt:lpstr>
      <vt:lpstr>THE “50-50” COMBINED TAXABLE INCOME METHOD</vt:lpstr>
      <vt:lpstr>THE “4-PERCENT” GROSS RECEIPTS  METHOD</vt:lpstr>
      <vt:lpstr>GROSS RECEIPTS OVER  $10 MILLION ANNUALLY</vt:lpstr>
      <vt:lpstr>Export Promotion Expenses</vt:lpstr>
      <vt:lpstr>“Grouping” Can Be a Powerful Tool When Using the Administrative Pricing Rules (Treas. Reg. 1.994-1(c)(7))</vt:lpstr>
      <vt:lpstr>         Marginal Costing Rules May Also Be Helpful In Maximizing IC-DISC Income Under Admin. Pricing Rules   (Treas. Reg. 1.994-2)   </vt:lpstr>
      <vt:lpstr>A FEW FINAL POINTS</vt:lpstr>
      <vt:lpstr>APPLICABLE FORMS &amp; SCHEDULES</vt:lpstr>
      <vt:lpstr>RECAP: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Incentive Strategy for U.S. Exporters: Interest-Charge DISC  Export  to the Future  Conference  Sponsored by:  La SBDC,  JPMorgan Chase, SUSTA and LADEC   UNO Lindy Boggs Conference Center December 14, 2010</dc:title>
  <dc:creator>Microsoft account</dc:creator>
  <cp:lastModifiedBy>Brooks, Michael</cp:lastModifiedBy>
  <cp:revision>221</cp:revision>
  <cp:lastPrinted>2013-12-09T21:40:03Z</cp:lastPrinted>
  <dcterms:created xsi:type="dcterms:W3CDTF">2013-10-28T16:43:09Z</dcterms:created>
  <dcterms:modified xsi:type="dcterms:W3CDTF">2013-12-18T19:39:01Z</dcterms:modified>
</cp:coreProperties>
</file>